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18"/>
  </p:notesMasterIdLst>
  <p:sldIdLst>
    <p:sldId id="274" r:id="rId2"/>
    <p:sldId id="292" r:id="rId3"/>
    <p:sldId id="257" r:id="rId4"/>
    <p:sldId id="260" r:id="rId5"/>
    <p:sldId id="258" r:id="rId6"/>
    <p:sldId id="259" r:id="rId7"/>
    <p:sldId id="262" r:id="rId8"/>
    <p:sldId id="263" r:id="rId9"/>
    <p:sldId id="275" r:id="rId10"/>
    <p:sldId id="264" r:id="rId11"/>
    <p:sldId id="265" r:id="rId12"/>
    <p:sldId id="266" r:id="rId13"/>
    <p:sldId id="267" r:id="rId14"/>
    <p:sldId id="278" r:id="rId15"/>
    <p:sldId id="282" r:id="rId16"/>
    <p:sldId id="293"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autoAdjust="0"/>
    <p:restoredTop sz="94717"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7DDD22-F599-4FD9-912B-E493ECD86EF0}" type="datetimeFigureOut">
              <a:rPr lang="ru-RU" smtClean="0"/>
              <a:pPr/>
              <a:t>10.04.2020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B2AF83-F5B3-4367-971D-91371917C53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spli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p:spli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spli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p:spli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p:spli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p:spli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p:spli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p:spli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19B0651-EE4F-4900-A07F-96A6BFA9D0F0}"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pli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p:spli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10.04.2020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p:spli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C71EC6-210F-42DE-9C53-41977AD35B3D}" type="datetimeFigureOut">
              <a:rPr lang="ru-RU" smtClean="0"/>
              <a:pPr/>
              <a:t>10.04.2020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9B0651-EE4F-4900-A07F-96A6BFA9D0F0}"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p:split/>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kk.wikipedia.org/wiki/%D0%A1%D1%83%D1%80%D0%B5%D1%82:Waste_July_2010-2.jpg"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hyperlink" Target="http://kk.wikipedia.org/wiki/%D0%A1%D1%83%D1%80%D0%B5%D1%82:Terra_Rossa.jpg"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2796208"/>
          </a:xfrm>
        </p:spPr>
        <p:style>
          <a:lnRef idx="1">
            <a:schemeClr val="accent2"/>
          </a:lnRef>
          <a:fillRef idx="3">
            <a:schemeClr val="accent2"/>
          </a:fillRef>
          <a:effectRef idx="2">
            <a:schemeClr val="accent2"/>
          </a:effectRef>
          <a:fontRef idx="minor">
            <a:schemeClr val="lt1"/>
          </a:fontRef>
        </p:style>
        <p:txBody>
          <a:bodyPr>
            <a:noAutofit/>
          </a:bodyPr>
          <a:lstStyle/>
          <a:p>
            <a:pPr algn="ctr"/>
            <a:r>
              <a:rPr lang="kk-KZ" sz="6000" dirty="0" smtClean="0">
                <a:solidFill>
                  <a:srgbClr val="7030A0"/>
                </a:solidFill>
              </a:rPr>
              <a:t>Қазақстанның орманды дала зоналары </a:t>
            </a:r>
            <a:endParaRPr lang="ru-RU" sz="6000" dirty="0">
              <a:solidFill>
                <a:srgbClr val="7030A0"/>
              </a:solidFill>
            </a:endParaRPr>
          </a:p>
        </p:txBody>
      </p:sp>
      <p:sp>
        <p:nvSpPr>
          <p:cNvPr id="3" name="Заголовок 1"/>
          <p:cNvSpPr txBox="1">
            <a:spLocks/>
          </p:cNvSpPr>
          <p:nvPr/>
        </p:nvSpPr>
        <p:spPr>
          <a:xfrm>
            <a:off x="2267744" y="4077072"/>
            <a:ext cx="4169296" cy="1311424"/>
          </a:xfrm>
          <a:prstGeom prst="rect">
            <a:avLst/>
          </a:prstGeom>
        </p:spPr>
        <p:txBody>
          <a:bodyPr vert="horz" lIns="45720" tIns="0" rIns="45720" bIns="0" anchor="b" anchorCtr="0">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ru-RU" sz="2000" b="1" i="0" u="none" strike="noStrike" kern="1200" cap="all" spc="0" normalizeH="0" baseline="0" noProof="0" dirty="0">
              <a:ln w="500">
                <a:solidFill>
                  <a:schemeClr val="tx2">
                    <a:shade val="20000"/>
                    <a:satMod val="120000"/>
                  </a:schemeClr>
                </a:solidFill>
              </a:ln>
              <a:solidFill>
                <a:schemeClr val="bg1"/>
              </a:solidFill>
              <a:effectLst/>
              <a:uLnTx/>
              <a:uFillTx/>
              <a:latin typeface="+mj-lt"/>
              <a:ea typeface="+mj-ea"/>
              <a:cs typeface="+mj-cs"/>
            </a:endParaRPr>
          </a:p>
        </p:txBody>
      </p:sp>
    </p:spTree>
  </p:cSld>
  <p:clrMapOvr>
    <a:masterClrMapping/>
  </p:clrMapOvr>
  <p:transition>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solidFill>
                  <a:schemeClr val="tx1">
                    <a:lumMod val="95000"/>
                    <a:lumOff val="5000"/>
                  </a:schemeClr>
                </a:solidFill>
              </a:rPr>
              <a:t>Жоспар</a:t>
            </a:r>
            <a:r>
              <a:rPr lang="en-US" dirty="0" smtClean="0">
                <a:solidFill>
                  <a:schemeClr val="tx1">
                    <a:lumMod val="95000"/>
                    <a:lumOff val="5000"/>
                  </a:schemeClr>
                </a:solidFill>
              </a:rPr>
              <a:t>:</a:t>
            </a:r>
            <a:endParaRPr lang="ru-RU" dirty="0">
              <a:solidFill>
                <a:schemeClr val="tx1">
                  <a:lumMod val="95000"/>
                  <a:lumOff val="5000"/>
                </a:schemeClr>
              </a:solidFill>
            </a:endParaRPr>
          </a:p>
        </p:txBody>
      </p:sp>
      <p:sp>
        <p:nvSpPr>
          <p:cNvPr id="3" name="Содержимое 2"/>
          <p:cNvSpPr>
            <a:spLocks noGrp="1"/>
          </p:cNvSpPr>
          <p:nvPr>
            <p:ph idx="1"/>
          </p:nvPr>
        </p:nvSpPr>
        <p:spPr/>
        <p:txBody>
          <a:bodyPr/>
          <a:lstStyle/>
          <a:p>
            <a:r>
              <a:rPr lang="en-US" dirty="0" smtClean="0">
                <a:solidFill>
                  <a:schemeClr val="tx1">
                    <a:lumMod val="95000"/>
                    <a:lumOff val="5000"/>
                  </a:schemeClr>
                </a:solidFill>
                <a:latin typeface="Times New Roman" pitchFamily="18" charset="0"/>
                <a:cs typeface="Times New Roman" pitchFamily="18" charset="0"/>
              </a:rPr>
              <a:t>1. </a:t>
            </a:r>
            <a:r>
              <a:rPr lang="kk-KZ" dirty="0" smtClean="0">
                <a:solidFill>
                  <a:schemeClr val="tx1">
                    <a:lumMod val="95000"/>
                    <a:lumOff val="5000"/>
                  </a:schemeClr>
                </a:solidFill>
                <a:latin typeface="Times New Roman" pitchFamily="18" charset="0"/>
                <a:cs typeface="Times New Roman" pitchFamily="18" charset="0"/>
              </a:rPr>
              <a:t>Топырақтану ғылымы туралы жалпы түсінік</a:t>
            </a:r>
          </a:p>
          <a:p>
            <a:endParaRPr lang="kk-KZ" dirty="0" smtClean="0">
              <a:solidFill>
                <a:schemeClr val="tx1">
                  <a:lumMod val="95000"/>
                  <a:lumOff val="5000"/>
                </a:schemeClr>
              </a:solidFill>
              <a:latin typeface="Times New Roman" pitchFamily="18" charset="0"/>
              <a:cs typeface="Times New Roman" pitchFamily="18" charset="0"/>
            </a:endParaRPr>
          </a:p>
          <a:p>
            <a:r>
              <a:rPr lang="kk-KZ" dirty="0" smtClean="0">
                <a:solidFill>
                  <a:schemeClr val="tx1">
                    <a:lumMod val="95000"/>
                    <a:lumOff val="5000"/>
                  </a:schemeClr>
                </a:solidFill>
                <a:latin typeface="Times New Roman" pitchFamily="18" charset="0"/>
                <a:cs typeface="Times New Roman" pitchFamily="18" charset="0"/>
              </a:rPr>
              <a:t>2. </a:t>
            </a:r>
            <a:r>
              <a:rPr lang="ru-RU" sz="2800" dirty="0" err="1" smtClean="0">
                <a:solidFill>
                  <a:schemeClr val="tx1">
                    <a:lumMod val="95000"/>
                    <a:lumOff val="5000"/>
                  </a:schemeClr>
                </a:solidFill>
                <a:latin typeface="Times New Roman" pitchFamily="18" charset="0"/>
                <a:cs typeface="Times New Roman" pitchFamily="18" charset="0"/>
              </a:rPr>
              <a:t>Қазақстандағы топырақ жамылғысының типтері</a:t>
            </a:r>
            <a:r>
              <a:rPr lang="ru-RU" sz="2800" b="1" dirty="0" smtClean="0">
                <a:solidFill>
                  <a:schemeClr val="tx1">
                    <a:lumMod val="95000"/>
                    <a:lumOff val="5000"/>
                  </a:schemeClr>
                </a:solidFill>
                <a:latin typeface="Times New Roman" pitchFamily="18" charset="0"/>
                <a:cs typeface="Times New Roman" pitchFamily="18" charset="0"/>
              </a:rPr>
              <a:t> </a:t>
            </a:r>
          </a:p>
          <a:p>
            <a:pPr>
              <a:buNone/>
            </a:pPr>
            <a:endParaRPr lang="kk-KZ" sz="2800" dirty="0" smtClean="0">
              <a:solidFill>
                <a:schemeClr val="tx1">
                  <a:lumMod val="95000"/>
                  <a:lumOff val="5000"/>
                </a:schemeClr>
              </a:solidFill>
              <a:latin typeface="Times New Roman" pitchFamily="18" charset="0"/>
              <a:cs typeface="Times New Roman" pitchFamily="18" charset="0"/>
            </a:endParaRPr>
          </a:p>
          <a:p>
            <a:r>
              <a:rPr lang="kk-KZ" sz="2800" dirty="0" smtClean="0">
                <a:solidFill>
                  <a:schemeClr val="tx1">
                    <a:lumMod val="95000"/>
                    <a:lumOff val="5000"/>
                  </a:schemeClr>
                </a:solidFill>
                <a:latin typeface="Times New Roman" pitchFamily="18" charset="0"/>
                <a:cs typeface="Times New Roman" pitchFamily="18" charset="0"/>
              </a:rPr>
              <a:t>3.</a:t>
            </a:r>
            <a:r>
              <a:rPr lang="kk-KZ" sz="2800" b="1" dirty="0" smtClean="0">
                <a:solidFill>
                  <a:schemeClr val="tx1">
                    <a:lumMod val="95000"/>
                    <a:lumOff val="5000"/>
                  </a:schemeClr>
                </a:solidFill>
                <a:latin typeface="Times New Roman" pitchFamily="18" charset="0"/>
                <a:cs typeface="Times New Roman" pitchFamily="18" charset="0"/>
              </a:rPr>
              <a:t> </a:t>
            </a:r>
            <a:r>
              <a:rPr lang="kk-KZ" sz="2400" dirty="0" smtClean="0">
                <a:solidFill>
                  <a:schemeClr val="tx1">
                    <a:lumMod val="95000"/>
                    <a:lumOff val="5000"/>
                  </a:schemeClr>
                </a:solidFill>
                <a:latin typeface="Times New Roman" pitchFamily="18" charset="0"/>
                <a:cs typeface="Times New Roman" pitchFamily="18" charset="0"/>
              </a:rPr>
              <a:t>ТМД территориясының топырақтарын географиялық аудандастырылуы</a:t>
            </a:r>
          </a:p>
        </p:txBody>
      </p:sp>
    </p:spTree>
  </p:cSld>
  <p:clrMapOvr>
    <a:masterClrMapping/>
  </p:clrMapOvr>
  <p:transition>
    <p:spli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560" y="332656"/>
            <a:ext cx="8229600" cy="1143000"/>
          </a:xfrm>
        </p:spPr>
        <p:txBody>
          <a:bodyPr/>
          <a:lstStyle/>
          <a:p>
            <a:pPr algn="ctr"/>
            <a:r>
              <a:rPr lang="kk-KZ" dirty="0" smtClean="0">
                <a:latin typeface="Times New Roman" pitchFamily="18" charset="0"/>
                <a:cs typeface="Times New Roman" pitchFamily="18" charset="0"/>
              </a:rPr>
              <a:t>Топырақтану </a:t>
            </a:r>
            <a:endParaRPr lang="ru-RU" dirty="0">
              <a:latin typeface="Times New Roman" pitchFamily="18" charset="0"/>
              <a:cs typeface="Times New Roman" pitchFamily="18" charset="0"/>
            </a:endParaRPr>
          </a:p>
        </p:txBody>
      </p:sp>
      <p:sp>
        <p:nvSpPr>
          <p:cNvPr id="3" name="Объект 2"/>
          <p:cNvSpPr>
            <a:spLocks noGrp="1"/>
          </p:cNvSpPr>
          <p:nvPr>
            <p:ph idx="1"/>
          </p:nvPr>
        </p:nvSpPr>
        <p:spPr>
          <a:xfrm>
            <a:off x="251520" y="1484784"/>
            <a:ext cx="6249306" cy="4444546"/>
          </a:xfrm>
        </p:spPr>
        <p:txBody>
          <a:bodyPr>
            <a:normAutofit/>
          </a:bodyPr>
          <a:lstStyle/>
          <a:p>
            <a:r>
              <a:rPr lang="ru-RU" sz="3200" dirty="0" err="1" smtClean="0">
                <a:latin typeface="Times New Roman" pitchFamily="18" charset="0"/>
                <a:cs typeface="Times New Roman" pitchFamily="18" charset="0"/>
              </a:rPr>
              <a:t>Топырақтану </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топырақ жамылғысын зерттейтін</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ғылымы </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жас</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ғылым.</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Оның негізін</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салған </a:t>
            </a:r>
            <a:r>
              <a:rPr lang="ru-RU" sz="3200" dirty="0" smtClean="0">
                <a:latin typeface="Times New Roman" pitchFamily="18" charset="0"/>
                <a:cs typeface="Times New Roman" pitchFamily="18" charset="0"/>
              </a:rPr>
              <a:t>XIX </a:t>
            </a:r>
            <a:r>
              <a:rPr lang="ru-RU" sz="3200" dirty="0" err="1" smtClean="0">
                <a:latin typeface="Times New Roman" pitchFamily="18" charset="0"/>
                <a:cs typeface="Times New Roman" pitchFamily="18" charset="0"/>
              </a:rPr>
              <a:t>ғасырдың </a:t>
            </a:r>
            <a:r>
              <a:rPr lang="ru-RU" sz="3200" dirty="0" smtClean="0">
                <a:latin typeface="Times New Roman" pitchFamily="18" charset="0"/>
                <a:cs typeface="Times New Roman" pitchFamily="18" charset="0"/>
              </a:rPr>
              <a:t>80-жылдары </a:t>
            </a:r>
            <a:r>
              <a:rPr lang="ru-RU" sz="3200" dirty="0" err="1" smtClean="0">
                <a:latin typeface="Times New Roman" pitchFamily="18" charset="0"/>
                <a:cs typeface="Times New Roman" pitchFamily="18" charset="0"/>
              </a:rPr>
              <a:t>орыс</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ғалымы </a:t>
            </a:r>
            <a:r>
              <a:rPr lang="ru-RU" sz="3200" dirty="0" smtClean="0">
                <a:latin typeface="Times New Roman" pitchFamily="18" charset="0"/>
                <a:cs typeface="Times New Roman" pitchFamily="18" charset="0"/>
              </a:rPr>
              <a:t>В. В. Докучаев - </a:t>
            </a:r>
            <a:r>
              <a:rPr lang="ru-RU" sz="3200" dirty="0" err="1" smtClean="0">
                <a:latin typeface="Times New Roman" pitchFamily="18" charset="0"/>
                <a:cs typeface="Times New Roman" pitchFamily="18" charset="0"/>
              </a:rPr>
              <a:t>топырақтың </a:t>
            </a:r>
            <a:r>
              <a:rPr lang="ru-RU" sz="3200" i="1" dirty="0" err="1" smtClean="0">
                <a:latin typeface="Times New Roman" pitchFamily="18" charset="0"/>
                <a:cs typeface="Times New Roman" pitchFamily="18" charset="0"/>
              </a:rPr>
              <a:t>табиғи</a:t>
            </a:r>
            <a:r>
              <a:rPr lang="ru-RU" sz="3200" dirty="0" err="1" smtClean="0">
                <a:latin typeface="Times New Roman" pitchFamily="18" charset="0"/>
                <a:cs typeface="Times New Roman" pitchFamily="18" charset="0"/>
              </a:rPr>
              <a:t> және </a:t>
            </a:r>
            <a:r>
              <a:rPr lang="ru-RU" sz="3200" i="1" dirty="0" err="1" smtClean="0">
                <a:latin typeface="Times New Roman" pitchFamily="18" charset="0"/>
                <a:cs typeface="Times New Roman" pitchFamily="18" charset="0"/>
              </a:rPr>
              <a:t>тарихи</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дене</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екенін</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анықтады</a:t>
            </a:r>
            <a:r>
              <a:rPr lang="ru-RU" sz="3200" dirty="0" smtClean="0">
                <a:latin typeface="Times New Roman" pitchFamily="18" charset="0"/>
                <a:cs typeface="Times New Roman" pitchFamily="18" charset="0"/>
              </a:rPr>
              <a:t>.</a:t>
            </a:r>
          </a:p>
          <a:p>
            <a:endParaRPr lang="ru-RU" dirty="0"/>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588224" y="1916832"/>
            <a:ext cx="1955800" cy="2540000"/>
          </a:xfrm>
          <a:prstGeom prst="rect">
            <a:avLst/>
          </a:prstGeom>
        </p:spPr>
      </p:pic>
    </p:spTree>
    <p:extLst>
      <p:ext uri="{BB962C8B-B14F-4D97-AF65-F5344CB8AC3E}">
        <p14:creationId xmlns="" xmlns:p14="http://schemas.microsoft.com/office/powerpoint/2010/main" val="2784962530"/>
      </p:ext>
    </p:extLst>
  </p:cSld>
  <p:clrMapOvr>
    <a:masterClrMapping/>
  </p:clrMapOvr>
  <p:transition>
    <p:spli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243408"/>
            <a:ext cx="8867775" cy="1328192"/>
          </a:xfrm>
        </p:spPr>
        <p:txBody>
          <a:bodyPr>
            <a:normAutofit/>
          </a:bodyPr>
          <a:lstStyle/>
          <a:p>
            <a:r>
              <a:rPr lang="ru-RU" sz="3200" dirty="0" err="1">
                <a:latin typeface="Times New Roman" pitchFamily="18" charset="0"/>
                <a:cs typeface="Times New Roman" pitchFamily="18" charset="0"/>
              </a:rPr>
              <a:t>Қазақстандағы топырақ жамылғысының типтері</a:t>
            </a:r>
            <a:r>
              <a:rPr lang="ru-RU" sz="3200" b="1"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
        <p:nvSpPr>
          <p:cNvPr id="3" name="Объект 2"/>
          <p:cNvSpPr>
            <a:spLocks noGrp="1"/>
          </p:cNvSpPr>
          <p:nvPr>
            <p:ph idx="1"/>
          </p:nvPr>
        </p:nvSpPr>
        <p:spPr>
          <a:xfrm>
            <a:off x="0" y="1196752"/>
            <a:ext cx="7239000" cy="1872208"/>
          </a:xfrm>
        </p:spPr>
        <p:txBody>
          <a:bodyPr/>
          <a:lstStyle/>
          <a:p>
            <a:r>
              <a:rPr lang="kk-KZ" dirty="0" smtClean="0">
                <a:latin typeface="Times New Roman" pitchFamily="18" charset="0"/>
                <a:cs typeface="Times New Roman" pitchFamily="18" charset="0"/>
              </a:rPr>
              <a:t>Қазақстан территориясы үлкен болғандықтан,</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a:t>
            </a:r>
            <a:r>
              <a:rPr lang="ru-RU" dirty="0" err="1">
                <a:latin typeface="Times New Roman" pitchFamily="18" charset="0"/>
                <a:cs typeface="Times New Roman" pitchFamily="18" charset="0"/>
              </a:rPr>
              <a:t>топырақ жамылғысы күрделі және әр түрлі.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Топырақ жамылғысының зоналар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бойынша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таралғаны айқын байқалады.</a:t>
            </a:r>
            <a:r>
              <a:rPr lang="ru-RU" dirty="0">
                <a:latin typeface="Times New Roman" pitchFamily="18" charset="0"/>
                <a:cs typeface="Times New Roman" pitchFamily="18" charset="0"/>
              </a:rPr>
              <a:t> </a:t>
            </a:r>
          </a:p>
        </p:txBody>
      </p:sp>
      <p:pic>
        <p:nvPicPr>
          <p:cNvPr id="4" name="Рисунок 3" descr="A.">
            <a:hlinkClick r:id="rId2"/>
          </p:cNvPr>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580112" y="3356992"/>
            <a:ext cx="3168352" cy="2808312"/>
          </a:xfrm>
          <a:prstGeom prst="rect">
            <a:avLst/>
          </a:prstGeom>
          <a:noFill/>
          <a:ln>
            <a:noFill/>
          </a:ln>
        </p:spPr>
      </p:pic>
      <p:pic>
        <p:nvPicPr>
          <p:cNvPr id="48130" name="Picture 2" descr="http://www.zandz.ru/im/udelnoe_elektricheskoe_soprotivlenie_gruntov_kazakhstan.png"/>
          <p:cNvPicPr>
            <a:picLocks noChangeAspect="1" noChangeArrowheads="1"/>
          </p:cNvPicPr>
          <p:nvPr/>
        </p:nvPicPr>
        <p:blipFill>
          <a:blip r:embed="rId4" cstate="print"/>
          <a:srcRect/>
          <a:stretch>
            <a:fillRect/>
          </a:stretch>
        </p:blipFill>
        <p:spPr bwMode="auto">
          <a:xfrm>
            <a:off x="539552" y="2969568"/>
            <a:ext cx="4703382" cy="3888432"/>
          </a:xfrm>
          <a:prstGeom prst="rect">
            <a:avLst/>
          </a:prstGeom>
          <a:noFill/>
        </p:spPr>
      </p:pic>
    </p:spTree>
    <p:extLst>
      <p:ext uri="{BB962C8B-B14F-4D97-AF65-F5344CB8AC3E}">
        <p14:creationId xmlns="" xmlns:p14="http://schemas.microsoft.com/office/powerpoint/2010/main" val="3610605929"/>
      </p:ext>
    </p:extLst>
  </p:cSld>
  <p:clrMapOvr>
    <a:masterClrMapping/>
  </p:clrMapOvr>
  <p:transition>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980728"/>
            <a:ext cx="8591550" cy="1066801"/>
          </a:xfrm>
        </p:spPr>
        <p:txBody>
          <a:bodyPr>
            <a:normAutofit fontScale="90000"/>
          </a:bodyPr>
          <a:lstStyle/>
          <a:p>
            <a:r>
              <a:rPr lang="ru-RU" b="1" dirty="0" err="1">
                <a:latin typeface="Times New Roman" pitchFamily="18" charset="0"/>
                <a:cs typeface="Times New Roman" pitchFamily="18" charset="0"/>
              </a:rPr>
              <a:t>Негізінен</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үш топырақ зоналарына</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бөлінеді</a:t>
            </a:r>
            <a:r>
              <a:rPr lang="ru-RU" dirty="0" err="1">
                <a:latin typeface="Times New Roman" pitchFamily="18" charset="0"/>
                <a:cs typeface="Times New Roman" pitchFamily="18" charset="0"/>
              </a:rPr>
              <a:t>:</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a:p>
        </p:txBody>
      </p:sp>
      <p:sp>
        <p:nvSpPr>
          <p:cNvPr id="3" name="Объект 2"/>
          <p:cNvSpPr>
            <a:spLocks noGrp="1"/>
          </p:cNvSpPr>
          <p:nvPr>
            <p:ph idx="1"/>
          </p:nvPr>
        </p:nvSpPr>
        <p:spPr>
          <a:xfrm>
            <a:off x="107504" y="1336656"/>
            <a:ext cx="7920880" cy="1516280"/>
          </a:xfrm>
        </p:spPr>
        <p:txBody>
          <a:bodyPr>
            <a:normAutofit fontScale="85000" lnSpcReduction="10000"/>
          </a:bodyPr>
          <a:lstStyle/>
          <a:p>
            <a:r>
              <a:rPr lang="ru-RU" sz="2800" dirty="0" err="1" smtClean="0">
                <a:latin typeface="Times New Roman" pitchFamily="18" charset="0"/>
                <a:cs typeface="Times New Roman" pitchFamily="18" charset="0"/>
              </a:rPr>
              <a:t>қара </a:t>
            </a:r>
            <a:r>
              <a:rPr lang="ru-RU" sz="2800" dirty="0" err="1">
                <a:latin typeface="Times New Roman" pitchFamily="18" charset="0"/>
                <a:cs typeface="Times New Roman" pitchFamily="18" charset="0"/>
              </a:rPr>
              <a:t>топырақты </a:t>
            </a:r>
            <a:r>
              <a:rPr lang="ru-RU" sz="2800" dirty="0">
                <a:latin typeface="Times New Roman" pitchFamily="18" charset="0"/>
                <a:cs typeface="Times New Roman" pitchFamily="18" charset="0"/>
              </a:rPr>
              <a:t>зона (52° с.е. </a:t>
            </a:r>
            <a:r>
              <a:rPr lang="ru-RU" sz="2800" dirty="0" err="1">
                <a:latin typeface="Times New Roman" pitchFamily="18" charset="0"/>
                <a:cs typeface="Times New Roman" pitchFamily="18" charset="0"/>
              </a:rPr>
              <a:t>солтүстігінде</a:t>
            </a:r>
            <a:r>
              <a:rPr lang="ru-RU" sz="2800"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p>
          <a:p>
            <a:r>
              <a:rPr lang="ru-RU" sz="2800" dirty="0" err="1" smtClean="0">
                <a:latin typeface="Times New Roman" pitchFamily="18" charset="0"/>
                <a:cs typeface="Times New Roman" pitchFamily="18" charset="0"/>
              </a:rPr>
              <a:t>Қара-қоңыр </a:t>
            </a:r>
            <a:r>
              <a:rPr lang="ru-RU" sz="2800" dirty="0" err="1">
                <a:latin typeface="Times New Roman" pitchFamily="18" charset="0"/>
                <a:cs typeface="Times New Roman" pitchFamily="18" charset="0"/>
              </a:rPr>
              <a:t>топырақты </a:t>
            </a:r>
            <a:r>
              <a:rPr lang="ru-RU" sz="2800" dirty="0">
                <a:latin typeface="Times New Roman" pitchFamily="18" charset="0"/>
                <a:cs typeface="Times New Roman" pitchFamily="18" charset="0"/>
              </a:rPr>
              <a:t>зона (52°-48° с.е. </a:t>
            </a:r>
            <a:r>
              <a:rPr lang="ru-RU" sz="2800" dirty="0" err="1">
                <a:latin typeface="Times New Roman" pitchFamily="18" charset="0"/>
                <a:cs typeface="Times New Roman" pitchFamily="18" charset="0"/>
              </a:rPr>
              <a:t>аралығында</a:t>
            </a:r>
            <a:r>
              <a:rPr lang="ru-RU" sz="2800" dirty="0" smtClean="0">
                <a:latin typeface="Times New Roman" pitchFamily="18" charset="0"/>
                <a:cs typeface="Times New Roman" pitchFamily="18" charset="0"/>
              </a:rPr>
              <a:t>) </a:t>
            </a:r>
          </a:p>
          <a:p>
            <a:r>
              <a:rPr lang="ru-RU" sz="2800" dirty="0" err="1" smtClean="0">
                <a:latin typeface="Times New Roman" pitchFamily="18" charset="0"/>
                <a:cs typeface="Times New Roman" pitchFamily="18" charset="0"/>
              </a:rPr>
              <a:t>қоңыр</a:t>
            </a:r>
            <a:r>
              <a:rPr lang="ru-RU" sz="2800" dirty="0" err="1">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сұр-қоңыр </a:t>
            </a:r>
            <a:r>
              <a:rPr lang="ru-RU" sz="2800" dirty="0" err="1">
                <a:latin typeface="Times New Roman" pitchFamily="18" charset="0"/>
                <a:cs typeface="Times New Roman" pitchFamily="18" charset="0"/>
              </a:rPr>
              <a:t>топырақты </a:t>
            </a:r>
            <a:r>
              <a:rPr lang="ru-RU" sz="2800" dirty="0">
                <a:latin typeface="Times New Roman" pitchFamily="18" charset="0"/>
                <a:cs typeface="Times New Roman" pitchFamily="18" charset="0"/>
              </a:rPr>
              <a:t>зона (</a:t>
            </a:r>
            <a:r>
              <a:rPr lang="ru-RU" sz="2800" dirty="0" smtClean="0">
                <a:latin typeface="Times New Roman" pitchFamily="18" charset="0"/>
                <a:cs typeface="Times New Roman" pitchFamily="18" charset="0"/>
              </a:rPr>
              <a:t>48°с.е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оңтүстігінде</a:t>
            </a:r>
            <a:r>
              <a:rPr lang="ru-RU" sz="2800" dirty="0">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pic>
        <p:nvPicPr>
          <p:cNvPr id="47106" name="Picture 2" descr="http://enrin.grida.no/htmls/aralsoe/aralsea/russian/images/picture/soil.gif"/>
          <p:cNvPicPr>
            <a:picLocks noChangeAspect="1" noChangeArrowheads="1"/>
          </p:cNvPicPr>
          <p:nvPr/>
        </p:nvPicPr>
        <p:blipFill>
          <a:blip r:embed="rId2" cstate="print"/>
          <a:srcRect/>
          <a:stretch>
            <a:fillRect/>
          </a:stretch>
        </p:blipFill>
        <p:spPr bwMode="auto">
          <a:xfrm>
            <a:off x="0" y="2636912"/>
            <a:ext cx="8172400" cy="4221088"/>
          </a:xfrm>
          <a:prstGeom prst="rect">
            <a:avLst/>
          </a:prstGeom>
          <a:noFill/>
        </p:spPr>
      </p:pic>
    </p:spTree>
    <p:extLst>
      <p:ext uri="{BB962C8B-B14F-4D97-AF65-F5344CB8AC3E}">
        <p14:creationId xmlns="" xmlns:p14="http://schemas.microsoft.com/office/powerpoint/2010/main" val="2307746927"/>
      </p:ext>
    </p:extLst>
  </p:cSld>
  <p:clrMapOvr>
    <a:masterClrMapping/>
  </p:clrMapOvr>
  <p:transition>
    <p:spli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43408"/>
            <a:ext cx="4546848" cy="1143000"/>
          </a:xfrm>
        </p:spPr>
        <p:txBody>
          <a:bodyPr/>
          <a:lstStyle/>
          <a:p>
            <a:r>
              <a:rPr lang="ru-RU" b="1" dirty="0" err="1">
                <a:latin typeface="Times New Roman" pitchFamily="18" charset="0"/>
                <a:cs typeface="Times New Roman" pitchFamily="18" charset="0"/>
              </a:rPr>
              <a:t>Қара топырақ</a:t>
            </a:r>
            <a:endParaRPr lang="ru-RU" dirty="0"/>
          </a:p>
        </p:txBody>
      </p:sp>
      <p:sp>
        <p:nvSpPr>
          <p:cNvPr id="3" name="Объект 2"/>
          <p:cNvSpPr>
            <a:spLocks noGrp="1"/>
          </p:cNvSpPr>
          <p:nvPr>
            <p:ph idx="1"/>
          </p:nvPr>
        </p:nvSpPr>
        <p:spPr>
          <a:xfrm>
            <a:off x="0" y="1052736"/>
            <a:ext cx="7239000" cy="5805264"/>
          </a:xfrm>
        </p:spPr>
        <p:txBody>
          <a:bodyPr>
            <a:normAutofit fontScale="92500" lnSpcReduction="10000"/>
          </a:bodyPr>
          <a:lstStyle/>
          <a:p>
            <a:r>
              <a:rPr lang="kk-KZ" sz="2400" i="1" dirty="0" smtClean="0">
                <a:solidFill>
                  <a:schemeClr val="tx1">
                    <a:lumMod val="95000"/>
                    <a:lumOff val="5000"/>
                  </a:schemeClr>
                </a:solidFill>
                <a:latin typeface="Times New Roman" pitchFamily="18" charset="0"/>
                <a:cs typeface="Times New Roman" pitchFamily="18" charset="0"/>
              </a:rPr>
              <a:t>Қара топырақты зона</a:t>
            </a:r>
            <a:r>
              <a:rPr lang="kk-KZ" sz="2400" dirty="0" smtClean="0">
                <a:solidFill>
                  <a:schemeClr val="tx1">
                    <a:lumMod val="95000"/>
                    <a:lumOff val="5000"/>
                  </a:schemeClr>
                </a:solidFill>
                <a:latin typeface="Times New Roman" pitchFamily="18" charset="0"/>
                <a:cs typeface="Times New Roman" pitchFamily="18" charset="0"/>
              </a:rPr>
              <a:t> республиканың солтүстігінде тараған. Бұл зона Солтүстік Қазақстан облысын түгелімен, Қостанай облысының көп жерін, Ақмола, Павлодар, Ақтөбе, Батыс Қазақстан облыстарының солтүстік бөліктерін камтиды. Республика аумағының 25,5 млн гектар жерін (9,5%-ын) алып жатыр. Қара топырақты зона үш зона аралығына бөлінеді: сілтісізденген қара топырақ - орманды дала табиғат зонасының оңтүстігінде аз ғана бөлігін алып жатыр; кәдімгі қара топырақ және оңтүстіктегі қуаң даланың қара топырағы - дала зонасына тән. Құнарлылығы жағынан алдыңғы екі өңірдің топырақ құрамында гумусы (қара шіріндісі) мол (6-8%) қара топырақ орын алса, оңтүстігінде қара топырақтың қара шіріндісі аздау (4-6%) келеді. Қара топырақты зона ылғалмен қамтамасыз етілген жазық далада тараған, республиканың негізгі астық өндіретін алқабы саналады.</a:t>
            </a:r>
            <a:endParaRPr lang="ru-RU" sz="2400" dirty="0">
              <a:solidFill>
                <a:schemeClr val="tx1">
                  <a:lumMod val="95000"/>
                  <a:lumOff val="5000"/>
                </a:schemeClr>
              </a:solidFill>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092280" y="0"/>
            <a:ext cx="2051720" cy="6858000"/>
          </a:xfrm>
          <a:prstGeom prst="rect">
            <a:avLst/>
          </a:prstGeom>
        </p:spPr>
      </p:pic>
    </p:spTree>
    <p:extLst>
      <p:ext uri="{BB962C8B-B14F-4D97-AF65-F5344CB8AC3E}">
        <p14:creationId xmlns="" xmlns:p14="http://schemas.microsoft.com/office/powerpoint/2010/main" val="3930472487"/>
      </p:ext>
    </p:extLst>
  </p:cSld>
  <p:clrMapOvr>
    <a:masterClrMapping/>
  </p:clrMapOvr>
  <p:transition spd="slow">
    <p:spli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a:latin typeface="Times New Roman" pitchFamily="18" charset="0"/>
                <a:cs typeface="Times New Roman" pitchFamily="18" charset="0"/>
              </a:rPr>
              <a:t>Қара топырақты зона </a:t>
            </a:r>
            <a:endParaRPr lang="ru-RU">
              <a:latin typeface="Times New Roman" pitchFamily="18" charset="0"/>
              <a:cs typeface="Times New Roman" pitchFamily="18" charset="0"/>
            </a:endParaRPr>
          </a:p>
        </p:txBody>
      </p:sp>
      <p:sp>
        <p:nvSpPr>
          <p:cNvPr id="3" name="Объект 2"/>
          <p:cNvSpPr>
            <a:spLocks noGrp="1"/>
          </p:cNvSpPr>
          <p:nvPr>
            <p:ph idx="1"/>
          </p:nvPr>
        </p:nvSpPr>
        <p:spPr/>
        <p:txBody>
          <a:bodyPr/>
          <a:lstStyle/>
          <a:p>
            <a:r>
              <a:rPr lang="ru-RU" sz="2400" dirty="0" err="1">
                <a:latin typeface="Times New Roman" pitchFamily="18" charset="0"/>
                <a:cs typeface="Times New Roman" pitchFamily="18" charset="0"/>
              </a:rPr>
              <a:t>Қазақстанның жазық бөлігі аумағының </a:t>
            </a:r>
            <a:r>
              <a:rPr lang="ru-RU" sz="2400" dirty="0">
                <a:latin typeface="Times New Roman" pitchFamily="18" charset="0"/>
                <a:cs typeface="Times New Roman" pitchFamily="18" charset="0"/>
              </a:rPr>
              <a:t>86%-ын </a:t>
            </a:r>
            <a:r>
              <a:rPr lang="ru-RU" sz="2400" dirty="0" err="1">
                <a:latin typeface="Times New Roman" pitchFamily="18" charset="0"/>
                <a:cs typeface="Times New Roman" pitchFamily="18" charset="0"/>
              </a:rPr>
              <a:t>алып</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жатыр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жазық бөлігінде ең көбі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қара топырақ</a:t>
            </a:r>
            <a:r>
              <a:rPr lang="ru-RU" sz="2400" dirty="0" smtClean="0">
                <a:latin typeface="Times New Roman" pitchFamily="18" charset="0"/>
                <a:cs typeface="Times New Roman" pitchFamily="18" charset="0"/>
              </a:rPr>
              <a:t>.</a:t>
            </a:r>
            <a:endParaRPr lang="ru-RU" sz="2400" i="1" dirty="0" smtClean="0"/>
          </a:p>
          <a:p>
            <a:r>
              <a:rPr lang="ru-RU" sz="2400" i="1" u="sng" dirty="0" err="1" smtClean="0">
                <a:latin typeface="Times New Roman" pitchFamily="18" charset="0"/>
                <a:cs typeface="Times New Roman" pitchFamily="18" charset="0"/>
              </a:rPr>
              <a:t>Қара </a:t>
            </a:r>
            <a:r>
              <a:rPr lang="ru-RU" sz="2400" i="1" u="sng" dirty="0" err="1">
                <a:latin typeface="Times New Roman" pitchFamily="18" charset="0"/>
                <a:cs typeface="Times New Roman" pitchFamily="18" charset="0"/>
              </a:rPr>
              <a:t>топырақты </a:t>
            </a:r>
            <a:r>
              <a:rPr lang="ru-RU" sz="2400" i="1" u="sng" dirty="0">
                <a:latin typeface="Times New Roman" pitchFamily="18" charset="0"/>
                <a:cs typeface="Times New Roman" pitchFamily="18" charset="0"/>
              </a:rPr>
              <a:t>зона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республиканың солтүстігінде тараған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Бұл </a:t>
            </a:r>
            <a:r>
              <a:rPr lang="ru-RU" sz="2400" dirty="0">
                <a:latin typeface="Times New Roman" pitchFamily="18" charset="0"/>
                <a:cs typeface="Times New Roman" pitchFamily="18" charset="0"/>
              </a:rPr>
              <a:t>зона </a:t>
            </a:r>
            <a:r>
              <a:rPr lang="ru-RU" sz="2400" dirty="0" err="1">
                <a:latin typeface="Times New Roman" pitchFamily="18" charset="0"/>
                <a:cs typeface="Times New Roman" pitchFamily="18" charset="0"/>
              </a:rPr>
              <a:t>Солтүстік Қазақстан облысын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түгелімен</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Қостанай үлкен бөлігін</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Ақмола</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Павлодар </a:t>
            </a:r>
            <a:r>
              <a:rPr lang="ru-RU" sz="2400" dirty="0" err="1">
                <a:latin typeface="Times New Roman" pitchFamily="18" charset="0"/>
                <a:cs typeface="Times New Roman" pitchFamily="18" charset="0"/>
              </a:rPr>
              <a:t>облыстарының</a:t>
            </a:r>
            <a:r>
              <a:rPr lang="ru-RU" sz="2400" dirty="0" err="1" smtClean="0">
                <a:latin typeface="Times New Roman" pitchFamily="18" charset="0"/>
                <a:cs typeface="Times New Roman" pitchFamily="18" charset="0"/>
              </a:rPr>
              <a:t> солтүстік жерін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қамтиды</a:t>
            </a:r>
            <a:r>
              <a:rPr lang="ru-RU" sz="2400" dirty="0" smtClean="0">
                <a:latin typeface="Times New Roman" pitchFamily="18" charset="0"/>
                <a:cs typeface="Times New Roman" pitchFamily="18" charset="0"/>
              </a:rPr>
              <a:t>.</a:t>
            </a:r>
          </a:p>
          <a:p>
            <a:r>
              <a:rPr lang="kk-KZ" sz="2400" dirty="0" smtClean="0">
                <a:latin typeface="Times New Roman" pitchFamily="18" charset="0"/>
                <a:cs typeface="Times New Roman" pitchFamily="18" charset="0"/>
              </a:rPr>
              <a:t>Аумағы: </a:t>
            </a:r>
            <a:r>
              <a:rPr lang="ru-RU" sz="2400" dirty="0">
                <a:latin typeface="Times New Roman" pitchFamily="18" charset="0"/>
                <a:cs typeface="Times New Roman" pitchFamily="18" charset="0"/>
              </a:rPr>
              <a:t>25,5 </a:t>
            </a:r>
            <a:r>
              <a:rPr lang="ru-RU" sz="2400" dirty="0" err="1">
                <a:latin typeface="Times New Roman" pitchFamily="18" charset="0"/>
                <a:cs typeface="Times New Roman" pitchFamily="18" charset="0"/>
              </a:rPr>
              <a:t>млн</a:t>
            </a:r>
            <a:r>
              <a:rPr lang="ru-RU" sz="2400" dirty="0">
                <a:latin typeface="Times New Roman" pitchFamily="18" charset="0"/>
                <a:cs typeface="Times New Roman" pitchFamily="18" charset="0"/>
              </a:rPr>
              <a:t> гектар  </a:t>
            </a:r>
            <a:r>
              <a:rPr lang="ru-RU" sz="2400" dirty="0" err="1">
                <a:latin typeface="Times New Roman" pitchFamily="18" charset="0"/>
                <a:cs typeface="Times New Roman" pitchFamily="18" charset="0"/>
              </a:rPr>
              <a:t>жерін</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9,5</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a:t>
            </a:r>
          </a:p>
        </p:txBody>
      </p:sp>
      <p:pic>
        <p:nvPicPr>
          <p:cNvPr id="2051"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1560" y="4814252"/>
            <a:ext cx="6804248" cy="20437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80284253"/>
      </p:ext>
    </p:extLst>
  </p:cSld>
  <p:clrMapOvr>
    <a:masterClrMapping/>
  </p:clrMapOvr>
  <p:transition>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a:latin typeface="Times New Roman" pitchFamily="18" charset="0"/>
                <a:cs typeface="Times New Roman" pitchFamily="18" charset="0"/>
              </a:rPr>
              <a:t>Қара қоңыр топырақ зонасы </a:t>
            </a:r>
            <a:endParaRPr lang="ru-RU">
              <a:latin typeface="Times New Roman" pitchFamily="18" charset="0"/>
              <a:cs typeface="Times New Roman" pitchFamily="18" charset="0"/>
            </a:endParaRPr>
          </a:p>
        </p:txBody>
      </p:sp>
      <p:sp>
        <p:nvSpPr>
          <p:cNvPr id="3" name="Объект 2"/>
          <p:cNvSpPr>
            <a:spLocks noGrp="1"/>
          </p:cNvSpPr>
          <p:nvPr>
            <p:ph idx="1"/>
          </p:nvPr>
        </p:nvSpPr>
        <p:spPr/>
        <p:txBody>
          <a:bodyPr>
            <a:normAutofit/>
          </a:bodyPr>
          <a:lstStyle/>
          <a:p>
            <a:r>
              <a:rPr lang="ru-RU" i="1">
                <a:latin typeface="Times New Roman" pitchFamily="18" charset="0"/>
                <a:cs typeface="Times New Roman" pitchFamily="18" charset="0"/>
              </a:rPr>
              <a:t>Қара қоңыр топырақ зонасы</a:t>
            </a:r>
            <a:r>
              <a:rPr lang="ru-RU">
                <a:latin typeface="Times New Roman" pitchFamily="18" charset="0"/>
                <a:cs typeface="Times New Roman" pitchFamily="18" charset="0"/>
              </a:rPr>
              <a:t> қара топырақтың оңтүстігінде орналасқан. Бұл Орталық Қазақстанның көп жерін, Каспий маңы ойпатының солтүстігін, Шығыс Қазақстан </a:t>
            </a:r>
            <a:r>
              <a:rPr lang="ru-RU" smtClean="0">
                <a:latin typeface="Times New Roman" pitchFamily="18" charset="0"/>
                <a:cs typeface="Times New Roman" pitchFamily="18" charset="0"/>
              </a:rPr>
              <a:t>облысының жазықтарын </a:t>
            </a:r>
            <a:r>
              <a:rPr lang="ru-RU">
                <a:latin typeface="Times New Roman" pitchFamily="18" charset="0"/>
                <a:cs typeface="Times New Roman" pitchFamily="18" charset="0"/>
              </a:rPr>
              <a:t>алып жатыр. </a:t>
            </a:r>
            <a:endParaRPr lang="ru-RU" smtClean="0">
              <a:latin typeface="Times New Roman" pitchFamily="18" charset="0"/>
              <a:cs typeface="Times New Roman" pitchFamily="18" charset="0"/>
            </a:endParaRPr>
          </a:p>
          <a:p>
            <a:r>
              <a:rPr lang="ru-RU" smtClean="0">
                <a:latin typeface="Times New Roman" pitchFamily="18" charset="0"/>
                <a:cs typeface="Times New Roman" pitchFamily="18" charset="0"/>
              </a:rPr>
              <a:t>Бұл </a:t>
            </a:r>
            <a:r>
              <a:rPr lang="ru-RU">
                <a:latin typeface="Times New Roman" pitchFamily="18" charset="0"/>
                <a:cs typeface="Times New Roman" pitchFamily="18" charset="0"/>
              </a:rPr>
              <a:t>– республиканың оңтүстік дала (тым құрғақ далалы) және шөлейтті алқаптарын алып жатқан зона. О</a:t>
            </a:r>
            <a:r>
              <a:rPr lang="ru-RU" smtClean="0">
                <a:latin typeface="Times New Roman" pitchFamily="18" charset="0"/>
                <a:cs typeface="Times New Roman" pitchFamily="18" charset="0"/>
              </a:rPr>
              <a:t>ның </a:t>
            </a:r>
            <a:r>
              <a:rPr lang="ru-RU">
                <a:latin typeface="Times New Roman" pitchFamily="18" charset="0"/>
                <a:cs typeface="Times New Roman" pitchFamily="18" charset="0"/>
              </a:rPr>
              <a:t>жусаны мол, жайылымы жұтаң жерлер.</a:t>
            </a:r>
            <a:endParaRPr lang="ru-RU" smtClean="0">
              <a:latin typeface="Times New Roman" pitchFamily="18" charset="0"/>
              <a:cs typeface="Times New Roman" pitchFamily="18" charset="0"/>
            </a:endParaRPr>
          </a:p>
          <a:p>
            <a:r>
              <a:rPr lang="kk-KZ">
                <a:latin typeface="Times New Roman" pitchFamily="18" charset="0"/>
                <a:cs typeface="Times New Roman" pitchFamily="18" charset="0"/>
              </a:rPr>
              <a:t>Ауданы: </a:t>
            </a:r>
            <a:r>
              <a:rPr lang="ru-RU">
                <a:latin typeface="Times New Roman" pitchFamily="18" charset="0"/>
                <a:cs typeface="Times New Roman" pitchFamily="18" charset="0"/>
              </a:rPr>
              <a:t>120 млн гектар жерін (44%)</a:t>
            </a:r>
            <a:endParaRPr lang="ru-RU"/>
          </a:p>
        </p:txBody>
      </p:sp>
    </p:spTree>
    <p:extLst>
      <p:ext uri="{BB962C8B-B14F-4D97-AF65-F5344CB8AC3E}">
        <p14:creationId xmlns="" xmlns:p14="http://schemas.microsoft.com/office/powerpoint/2010/main" val="3795564355"/>
      </p:ext>
    </p:extLst>
  </p:cSld>
  <p:clrMapOvr>
    <a:masterClrMapping/>
  </p:clrMapOvr>
  <p:transition>
    <p:spli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0" y="0"/>
            <a:ext cx="9144000" cy="3600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4221088"/>
            <a:ext cx="5004048" cy="2636912"/>
          </a:xfrm>
          <a:prstGeom prst="rect">
            <a:avLst/>
          </a:prstGeom>
        </p:spPr>
      </p:pic>
      <p:pic>
        <p:nvPicPr>
          <p:cNvPr id="6" name="Рисунок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043842" y="4272267"/>
            <a:ext cx="4100158" cy="2585733"/>
          </a:xfrm>
          <a:prstGeom prst="rect">
            <a:avLst/>
          </a:prstGeom>
        </p:spPr>
      </p:pic>
      <p:sp>
        <p:nvSpPr>
          <p:cNvPr id="7" name="Прямоугольник 6"/>
          <p:cNvSpPr/>
          <p:nvPr/>
        </p:nvSpPr>
        <p:spPr>
          <a:xfrm>
            <a:off x="0" y="3717032"/>
            <a:ext cx="9144000" cy="504056"/>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ru-RU" dirty="0">
              <a:solidFill>
                <a:srgbClr val="FF0000"/>
              </a:solidFill>
            </a:endParaRPr>
          </a:p>
        </p:txBody>
      </p:sp>
    </p:spTree>
  </p:cSld>
  <p:clrMapOvr>
    <a:masterClrMapping/>
  </p:clrMapOvr>
  <p:transition>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244408" cy="1484784"/>
          </a:xfrm>
        </p:spPr>
        <p:txBody>
          <a:bodyPr>
            <a:normAutofit fontScale="90000"/>
          </a:bodyPr>
          <a:lstStyle/>
          <a:p>
            <a:pPr algn="ctr"/>
            <a:r>
              <a:rPr lang="ru-RU" b="1" dirty="0" err="1" smtClean="0">
                <a:latin typeface="Times New Roman" pitchFamily="18" charset="0"/>
                <a:cs typeface="Times New Roman" pitchFamily="18" charset="0"/>
              </a:rPr>
              <a:t>Қоңыр </a:t>
            </a:r>
            <a:r>
              <a:rPr lang="ru-RU" b="1" dirty="0" err="1">
                <a:latin typeface="Times New Roman" pitchFamily="18" charset="0"/>
                <a:cs typeface="Times New Roman" pitchFamily="18" charset="0"/>
              </a:rPr>
              <a:t>және сұр қоңыр топырақ жамылғысы</a:t>
            </a:r>
            <a:endParaRPr lang="ru-RU" b="1" dirty="0"/>
          </a:p>
        </p:txBody>
      </p:sp>
      <p:sp>
        <p:nvSpPr>
          <p:cNvPr id="3" name="Объект 2"/>
          <p:cNvSpPr>
            <a:spLocks noGrp="1"/>
          </p:cNvSpPr>
          <p:nvPr>
            <p:ph idx="1"/>
          </p:nvPr>
        </p:nvSpPr>
        <p:spPr>
          <a:xfrm>
            <a:off x="251520" y="1412776"/>
            <a:ext cx="8435280" cy="4911824"/>
          </a:xfrm>
        </p:spPr>
        <p:txBody>
          <a:bodyPr>
            <a:normAutofit/>
          </a:bodyPr>
          <a:lstStyle/>
          <a:p>
            <a:r>
              <a:rPr lang="ru-RU" sz="3200" dirty="0" err="1" smtClean="0">
                <a:latin typeface="Times New Roman" pitchFamily="18" charset="0"/>
                <a:cs typeface="Times New Roman" pitchFamily="18" charset="0"/>
              </a:rPr>
              <a:t>Қазақстанның </a:t>
            </a:r>
            <a:r>
              <a:rPr lang="ru-RU" sz="3200" dirty="0" err="1">
                <a:latin typeface="Times New Roman" pitchFamily="18" charset="0"/>
                <a:cs typeface="Times New Roman" pitchFamily="18" charset="0"/>
              </a:rPr>
              <a:t>оңтүстік бөлігін түгел </a:t>
            </a:r>
            <a:r>
              <a:rPr lang="ru-RU" sz="3200" dirty="0" err="1" smtClean="0">
                <a:latin typeface="Times New Roman" pitchFamily="18" charset="0"/>
                <a:cs typeface="Times New Roman" pitchFamily="18" charset="0"/>
              </a:rPr>
              <a:t>камтыған.Құнарлығы көп емес</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сондықтан </a:t>
            </a:r>
            <a:r>
              <a:rPr lang="ru-RU" sz="3200" dirty="0" err="1">
                <a:latin typeface="Times New Roman" pitchFamily="18" charset="0"/>
                <a:cs typeface="Times New Roman" pitchFamily="18" charset="0"/>
              </a:rPr>
              <a:t>онда</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негізінен</a:t>
            </a:r>
            <a:r>
              <a:rPr lang="ru-RU" sz="3200" dirty="0">
                <a:latin typeface="Times New Roman" pitchFamily="18" charset="0"/>
                <a:cs typeface="Times New Roman" pitchFamily="18" charset="0"/>
              </a:rPr>
              <a:t> мал </a:t>
            </a:r>
            <a:r>
              <a:rPr lang="ru-RU" sz="3200" dirty="0" err="1">
                <a:latin typeface="Times New Roman" pitchFamily="18" charset="0"/>
                <a:cs typeface="Times New Roman" pitchFamily="18" charset="0"/>
              </a:rPr>
              <a:t>шаруашылығымен айналысады</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Бұл өңірде суармалы</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егіс</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қана тиімді</a:t>
            </a:r>
            <a:r>
              <a:rPr lang="ru-RU" sz="3200" dirty="0" smtClean="0">
                <a:latin typeface="Times New Roman" pitchFamily="18" charset="0"/>
                <a:cs typeface="Times New Roman" pitchFamily="18" charset="0"/>
              </a:rPr>
              <a:t>.</a:t>
            </a:r>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861048"/>
            <a:ext cx="4211960" cy="2996952"/>
          </a:xfrm>
          <a:prstGeom prst="rect">
            <a:avLst/>
          </a:prstGeom>
        </p:spPr>
      </p:pic>
      <p:pic>
        <p:nvPicPr>
          <p:cNvPr id="5" name="Рисунок 4" descr="A.">
            <a:hlinkClick r:id="rId3"/>
          </p:cNvPr>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11960" y="3861048"/>
            <a:ext cx="4932040" cy="2996952"/>
          </a:xfrm>
          <a:prstGeom prst="rect">
            <a:avLst/>
          </a:prstGeom>
          <a:noFill/>
          <a:ln>
            <a:noFill/>
          </a:ln>
        </p:spPr>
      </p:pic>
    </p:spTree>
    <p:extLst>
      <p:ext uri="{BB962C8B-B14F-4D97-AF65-F5344CB8AC3E}">
        <p14:creationId xmlns="" xmlns:p14="http://schemas.microsoft.com/office/powerpoint/2010/main" val="2131956673"/>
      </p:ext>
    </p:extLst>
  </p:cSld>
  <p:clrMapOvr>
    <a:masterClrMapping/>
  </p:clrMapOvr>
  <p:transition>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1143000"/>
          </a:xfrm>
        </p:spPr>
        <p:txBody>
          <a:bodyPr>
            <a:normAutofit/>
          </a:bodyPr>
          <a:lstStyle/>
          <a:p>
            <a:r>
              <a:rPr lang="kk-KZ" sz="4000" b="1" dirty="0" smtClean="0">
                <a:latin typeface="Times New Roman" pitchFamily="18" charset="0"/>
                <a:cs typeface="Times New Roman" pitchFamily="18" charset="0"/>
              </a:rPr>
              <a:t>Жазық алқаптардың топырағы</a:t>
            </a:r>
            <a:endParaRPr lang="ru-RU" sz="4000" b="1" dirty="0">
              <a:latin typeface="Times New Roman" pitchFamily="18" charset="0"/>
              <a:cs typeface="Times New Roman" pitchFamily="18" charset="0"/>
            </a:endParaRPr>
          </a:p>
        </p:txBody>
      </p:sp>
      <p:sp>
        <p:nvSpPr>
          <p:cNvPr id="3" name="Объект 2"/>
          <p:cNvSpPr>
            <a:spLocks noGrp="1"/>
          </p:cNvSpPr>
          <p:nvPr>
            <p:ph idx="1"/>
          </p:nvPr>
        </p:nvSpPr>
        <p:spPr>
          <a:xfrm>
            <a:off x="0" y="1484784"/>
            <a:ext cx="6732240" cy="5184576"/>
          </a:xfrm>
        </p:spPr>
        <p:txBody>
          <a:bodyPr>
            <a:normAutofit lnSpcReduction="10000"/>
          </a:bodyPr>
          <a:lstStyle/>
          <a:p>
            <a:r>
              <a:rPr lang="ru-RU" b="1" dirty="0" err="1" smtClean="0">
                <a:latin typeface="Times New Roman" pitchFamily="18" charset="0"/>
                <a:cs typeface="Times New Roman" pitchFamily="18" charset="0"/>
              </a:rPr>
              <a:t>Қазақстанның </a:t>
            </a:r>
            <a:r>
              <a:rPr lang="ru-RU" b="1" dirty="0" err="1">
                <a:latin typeface="Times New Roman" pitchFamily="18" charset="0"/>
                <a:cs typeface="Times New Roman" pitchFamily="18" charset="0"/>
              </a:rPr>
              <a:t>жазық </a:t>
            </a:r>
            <a:r>
              <a:rPr lang="ru-RU" b="1" dirty="0" err="1" smtClean="0">
                <a:latin typeface="Times New Roman" pitchFamily="18" charset="0"/>
                <a:cs typeface="Times New Roman" pitchFamily="18" charset="0"/>
              </a:rPr>
              <a:t>аймақтарында </a:t>
            </a:r>
            <a:r>
              <a:rPr lang="ru-RU" b="1" dirty="0" smtClean="0">
                <a:latin typeface="Times New Roman" pitchFamily="18" charset="0"/>
                <a:cs typeface="Times New Roman" pitchFamily="18" charset="0"/>
              </a:rPr>
              <a:t>(</a:t>
            </a:r>
            <a:r>
              <a:rPr lang="ru-RU" b="1" dirty="0" err="1" smtClean="0">
                <a:latin typeface="Times New Roman" pitchFamily="18" charset="0"/>
                <a:cs typeface="Times New Roman" pitchFamily="18" charset="0"/>
              </a:rPr>
              <a:t>ауданы</a:t>
            </a:r>
            <a:r>
              <a:rPr lang="ru-RU" b="1" dirty="0" smtClean="0">
                <a:latin typeface="Times New Roman" pitchFamily="18" charset="0"/>
                <a:cs typeface="Times New Roman" pitchFamily="18" charset="0"/>
              </a:rPr>
              <a:t> </a:t>
            </a:r>
            <a:r>
              <a:rPr lang="ru-RU" b="1" dirty="0">
                <a:latin typeface="Times New Roman" pitchFamily="18" charset="0"/>
                <a:cs typeface="Times New Roman" pitchFamily="18" charset="0"/>
              </a:rPr>
              <a:t>235 млн. </a:t>
            </a:r>
            <a:r>
              <a:rPr lang="ru-RU" b="1" dirty="0" smtClean="0">
                <a:latin typeface="Times New Roman" pitchFamily="18" charset="0"/>
                <a:cs typeface="Times New Roman" pitchFamily="18" charset="0"/>
              </a:rPr>
              <a:t>га; 89</a:t>
            </a:r>
            <a:r>
              <a:rPr lang="ru-RU" b="1" dirty="0">
                <a:latin typeface="Times New Roman" pitchFamily="18" charset="0"/>
                <a:cs typeface="Times New Roman" pitchFamily="18" charset="0"/>
              </a:rPr>
              <a:t>%)</a:t>
            </a:r>
          </a:p>
          <a:p>
            <a:r>
              <a:rPr lang="ru-RU" b="1" dirty="0" smtClean="0">
                <a:latin typeface="Times New Roman" pitchFamily="18" charset="0"/>
                <a:cs typeface="Times New Roman" pitchFamily="18" charset="0"/>
              </a:rPr>
              <a:t> </a:t>
            </a:r>
            <a:r>
              <a:rPr lang="ru-RU" b="1" dirty="0" err="1">
                <a:latin typeface="Times New Roman" pitchFamily="18" charset="0"/>
                <a:cs typeface="Times New Roman" pitchFamily="18" charset="0"/>
              </a:rPr>
              <a:t>солтүстіктен оңтүстікке қарай мынадай</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топырақ белдемдерi</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кездеседi</a:t>
            </a:r>
            <a:r>
              <a:rPr lang="ru-RU" b="1" dirty="0">
                <a:latin typeface="Times New Roman" pitchFamily="18" charset="0"/>
                <a:cs typeface="Times New Roman" pitchFamily="18" charset="0"/>
              </a:rPr>
              <a:t>:</a:t>
            </a:r>
          </a:p>
          <a:p>
            <a:pPr lvl="0"/>
            <a:r>
              <a:rPr lang="ru-RU" b="1" dirty="0" err="1">
                <a:latin typeface="Times New Roman" pitchFamily="18" charset="0"/>
                <a:cs typeface="Times New Roman" pitchFamily="18" charset="0"/>
              </a:rPr>
              <a:t>Республиканың қиыр солтүстігін орманды</a:t>
            </a:r>
            <a:r>
              <a:rPr lang="ru-RU" b="1" dirty="0">
                <a:latin typeface="Times New Roman" pitchFamily="18" charset="0"/>
                <a:cs typeface="Times New Roman" pitchFamily="18" charset="0"/>
              </a:rPr>
              <a:t> дала </a:t>
            </a:r>
            <a:r>
              <a:rPr lang="ru-RU" b="1" dirty="0" err="1">
                <a:latin typeface="Times New Roman" pitchFamily="18" charset="0"/>
                <a:cs typeface="Times New Roman" pitchFamily="18" charset="0"/>
              </a:rPr>
              <a:t>белдемi</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алып</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жатыр</a:t>
            </a:r>
            <a:r>
              <a:rPr lang="ru-RU" b="1" dirty="0">
                <a:latin typeface="Times New Roman" pitchFamily="18" charset="0"/>
                <a:cs typeface="Times New Roman" pitchFamily="18" charset="0"/>
              </a:rPr>
              <a:t>. </a:t>
            </a:r>
            <a:endParaRPr lang="ru-RU" b="1" dirty="0" smtClean="0">
              <a:latin typeface="Times New Roman" pitchFamily="18" charset="0"/>
              <a:cs typeface="Times New Roman" pitchFamily="18" charset="0"/>
            </a:endParaRPr>
          </a:p>
          <a:p>
            <a:pPr lvl="0" algn="ctr"/>
            <a:r>
              <a:rPr lang="ru-RU" b="1" dirty="0" err="1" smtClean="0">
                <a:solidFill>
                  <a:schemeClr val="tx2">
                    <a:lumMod val="50000"/>
                  </a:schemeClr>
                </a:solidFill>
                <a:latin typeface="Times New Roman" pitchFamily="18" charset="0"/>
                <a:cs typeface="Times New Roman" pitchFamily="18" charset="0"/>
              </a:rPr>
              <a:t>Батыс</a:t>
            </a:r>
            <a:r>
              <a:rPr lang="ru-RU" b="1" dirty="0" smtClean="0">
                <a:solidFill>
                  <a:schemeClr val="tx2">
                    <a:lumMod val="50000"/>
                  </a:schemeClr>
                </a:solidFill>
                <a:latin typeface="Times New Roman" pitchFamily="18" charset="0"/>
                <a:cs typeface="Times New Roman" pitchFamily="18" charset="0"/>
              </a:rPr>
              <a:t> </a:t>
            </a:r>
            <a:r>
              <a:rPr lang="ru-RU" b="1" dirty="0" err="1">
                <a:solidFill>
                  <a:schemeClr val="tx2">
                    <a:lumMod val="50000"/>
                  </a:schemeClr>
                </a:solidFill>
                <a:latin typeface="Times New Roman" pitchFamily="18" charset="0"/>
                <a:cs typeface="Times New Roman" pitchFamily="18" charset="0"/>
              </a:rPr>
              <a:t>Сiбiр</a:t>
            </a:r>
            <a:r>
              <a:rPr lang="ru-RU" b="1" dirty="0">
                <a:solidFill>
                  <a:schemeClr val="tx2">
                    <a:lumMod val="50000"/>
                  </a:schemeClr>
                </a:solidFill>
                <a:latin typeface="Times New Roman" pitchFamily="18" charset="0"/>
                <a:cs typeface="Times New Roman" pitchFamily="18" charset="0"/>
              </a:rPr>
              <a:t> </a:t>
            </a:r>
            <a:r>
              <a:rPr lang="ru-RU" b="1" dirty="0" err="1">
                <a:solidFill>
                  <a:schemeClr val="tx2">
                    <a:lumMod val="50000"/>
                  </a:schemeClr>
                </a:solidFill>
                <a:latin typeface="Times New Roman" pitchFamily="18" charset="0"/>
                <a:cs typeface="Times New Roman" pitchFamily="18" charset="0"/>
              </a:rPr>
              <a:t>ойпатында</a:t>
            </a:r>
            <a:r>
              <a:rPr lang="ru-RU" b="1" dirty="0">
                <a:solidFill>
                  <a:schemeClr val="tx2">
                    <a:lumMod val="50000"/>
                  </a:schemeClr>
                </a:solidFill>
                <a:latin typeface="Times New Roman" pitchFamily="18" charset="0"/>
                <a:cs typeface="Times New Roman" pitchFamily="18" charset="0"/>
              </a:rPr>
              <a:t> </a:t>
            </a:r>
            <a:r>
              <a:rPr lang="ru-RU" b="1" dirty="0" err="1">
                <a:solidFill>
                  <a:schemeClr val="tx2">
                    <a:lumMod val="50000"/>
                  </a:schemeClr>
                </a:solidFill>
                <a:latin typeface="Times New Roman" pitchFamily="18" charset="0"/>
                <a:cs typeface="Times New Roman" pitchFamily="18" charset="0"/>
              </a:rPr>
              <a:t>орналасқандықтан жер</a:t>
            </a:r>
            <a:r>
              <a:rPr lang="ru-RU" b="1" dirty="0">
                <a:solidFill>
                  <a:schemeClr val="tx2">
                    <a:lumMod val="50000"/>
                  </a:schemeClr>
                </a:solidFill>
                <a:latin typeface="Times New Roman" pitchFamily="18" charset="0"/>
                <a:cs typeface="Times New Roman" pitchFamily="18" charset="0"/>
              </a:rPr>
              <a:t> </a:t>
            </a:r>
            <a:r>
              <a:rPr lang="ru-RU" b="1" dirty="0" err="1">
                <a:solidFill>
                  <a:schemeClr val="tx2">
                    <a:lumMod val="50000"/>
                  </a:schemeClr>
                </a:solidFill>
                <a:latin typeface="Times New Roman" pitchFamily="18" charset="0"/>
                <a:cs typeface="Times New Roman" pitchFamily="18" charset="0"/>
              </a:rPr>
              <a:t>бетi</a:t>
            </a:r>
            <a:r>
              <a:rPr lang="ru-RU" b="1" dirty="0">
                <a:solidFill>
                  <a:schemeClr val="tx2">
                    <a:lumMod val="50000"/>
                  </a:schemeClr>
                </a:solidFill>
                <a:latin typeface="Times New Roman" pitchFamily="18" charset="0"/>
                <a:cs typeface="Times New Roman" pitchFamily="18" charset="0"/>
              </a:rPr>
              <a:t> </a:t>
            </a:r>
            <a:r>
              <a:rPr lang="ru-RU" b="1" dirty="0" err="1">
                <a:solidFill>
                  <a:schemeClr val="tx2">
                    <a:lumMod val="50000"/>
                  </a:schemeClr>
                </a:solidFill>
                <a:latin typeface="Times New Roman" pitchFamily="18" charset="0"/>
                <a:cs typeface="Times New Roman" pitchFamily="18" charset="0"/>
              </a:rPr>
              <a:t>жазық, ойпатты</a:t>
            </a:r>
            <a:r>
              <a:rPr lang="ru-RU" b="1" dirty="0">
                <a:solidFill>
                  <a:schemeClr val="tx2">
                    <a:lumMod val="50000"/>
                  </a:schemeClr>
                </a:solidFill>
                <a:latin typeface="Times New Roman" pitchFamily="18" charset="0"/>
                <a:cs typeface="Times New Roman" pitchFamily="18" charset="0"/>
              </a:rPr>
              <a:t>, </a:t>
            </a:r>
            <a:r>
              <a:rPr lang="ru-RU" b="1" dirty="0" err="1">
                <a:solidFill>
                  <a:schemeClr val="tx2">
                    <a:lumMod val="50000"/>
                  </a:schemeClr>
                </a:solidFill>
                <a:latin typeface="Times New Roman" pitchFamily="18" charset="0"/>
                <a:cs typeface="Times New Roman" pitchFamily="18" charset="0"/>
              </a:rPr>
              <a:t>сондықтан орманның шайылған сұр топырағы </a:t>
            </a:r>
            <a:r>
              <a:rPr lang="ru-RU" b="1" dirty="0">
                <a:solidFill>
                  <a:schemeClr val="tx2">
                    <a:lumMod val="50000"/>
                  </a:schemeClr>
                </a:solidFill>
                <a:latin typeface="Times New Roman" pitchFamily="18" charset="0"/>
                <a:cs typeface="Times New Roman" pitchFamily="18" charset="0"/>
              </a:rPr>
              <a:t>мен </a:t>
            </a:r>
            <a:r>
              <a:rPr lang="ru-RU" b="1" dirty="0" err="1">
                <a:solidFill>
                  <a:schemeClr val="tx2">
                    <a:lumMod val="50000"/>
                  </a:schemeClr>
                </a:solidFill>
                <a:latin typeface="Times New Roman" pitchFamily="18" charset="0"/>
                <a:cs typeface="Times New Roman" pitchFamily="18" charset="0"/>
              </a:rPr>
              <a:t>шайылған сiлтiсiзденген</a:t>
            </a:r>
            <a:r>
              <a:rPr lang="ru-RU" b="1" dirty="0">
                <a:solidFill>
                  <a:schemeClr val="tx2">
                    <a:lumMod val="50000"/>
                  </a:schemeClr>
                </a:solidFill>
                <a:latin typeface="Times New Roman" pitchFamily="18" charset="0"/>
                <a:cs typeface="Times New Roman" pitchFamily="18" charset="0"/>
              </a:rPr>
              <a:t> </a:t>
            </a:r>
            <a:r>
              <a:rPr lang="ru-RU" b="1" dirty="0" err="1">
                <a:solidFill>
                  <a:schemeClr val="tx2">
                    <a:lumMod val="50000"/>
                  </a:schemeClr>
                </a:solidFill>
                <a:latin typeface="Times New Roman" pitchFamily="18" charset="0"/>
                <a:cs typeface="Times New Roman" pitchFamily="18" charset="0"/>
              </a:rPr>
              <a:t>қара топырағы </a:t>
            </a:r>
            <a:r>
              <a:rPr lang="ru-RU" b="1" dirty="0" err="1" smtClean="0">
                <a:solidFill>
                  <a:schemeClr val="tx2">
                    <a:lumMod val="50000"/>
                  </a:schemeClr>
                </a:solidFill>
                <a:latin typeface="Times New Roman" pitchFamily="18" charset="0"/>
                <a:cs typeface="Times New Roman" pitchFamily="18" charset="0"/>
              </a:rPr>
              <a:t>тән</a:t>
            </a:r>
            <a:r>
              <a:rPr lang="ru-RU" b="1" dirty="0" smtClean="0">
                <a:solidFill>
                  <a:schemeClr val="tx2">
                    <a:lumMod val="50000"/>
                  </a:schemeClr>
                </a:solidFill>
                <a:latin typeface="Times New Roman" pitchFamily="18" charset="0"/>
                <a:cs typeface="Times New Roman" pitchFamily="18" charset="0"/>
              </a:rPr>
              <a:t>.</a:t>
            </a:r>
          </a:p>
          <a:p>
            <a:pPr lvl="0" algn="ctr"/>
            <a:r>
              <a:rPr lang="ru-RU" b="1" dirty="0" err="1" smtClean="0">
                <a:solidFill>
                  <a:schemeClr val="tx2">
                    <a:lumMod val="50000"/>
                  </a:schemeClr>
                </a:solidFill>
                <a:latin typeface="Times New Roman" pitchFamily="18" charset="0"/>
                <a:cs typeface="Times New Roman" pitchFamily="18" charset="0"/>
              </a:rPr>
              <a:t>Ауданы</a:t>
            </a:r>
            <a:r>
              <a:rPr lang="ru-RU" b="1" dirty="0" smtClean="0">
                <a:solidFill>
                  <a:schemeClr val="tx2">
                    <a:lumMod val="50000"/>
                  </a:schemeClr>
                </a:solidFill>
                <a:latin typeface="Times New Roman" pitchFamily="18" charset="0"/>
                <a:cs typeface="Times New Roman" pitchFamily="18" charset="0"/>
              </a:rPr>
              <a:t> </a:t>
            </a:r>
            <a:r>
              <a:rPr lang="ru-RU" b="1" dirty="0">
                <a:solidFill>
                  <a:schemeClr val="tx2">
                    <a:lumMod val="50000"/>
                  </a:schemeClr>
                </a:solidFill>
                <a:latin typeface="Times New Roman" pitchFamily="18" charset="0"/>
                <a:cs typeface="Times New Roman" pitchFamily="18" charset="0"/>
              </a:rPr>
              <a:t>400 </a:t>
            </a:r>
            <a:r>
              <a:rPr lang="ru-RU" b="1" dirty="0" err="1">
                <a:solidFill>
                  <a:schemeClr val="tx2">
                    <a:lumMod val="50000"/>
                  </a:schemeClr>
                </a:solidFill>
                <a:latin typeface="Times New Roman" pitchFamily="18" charset="0"/>
                <a:cs typeface="Times New Roman" pitchFamily="18" charset="0"/>
              </a:rPr>
              <a:t>мың </a:t>
            </a:r>
            <a:r>
              <a:rPr lang="ru-RU" b="1" dirty="0">
                <a:solidFill>
                  <a:schemeClr val="tx2">
                    <a:lumMod val="50000"/>
                  </a:schemeClr>
                </a:solidFill>
                <a:latin typeface="Times New Roman" pitchFamily="18" charset="0"/>
                <a:cs typeface="Times New Roman" pitchFamily="18" charset="0"/>
              </a:rPr>
              <a:t>га</a:t>
            </a:r>
            <a:r>
              <a:rPr lang="ru-RU" b="1" dirty="0">
                <a:latin typeface="Times New Roman" pitchFamily="18" charset="0"/>
                <a:cs typeface="Times New Roman" pitchFamily="18" charset="0"/>
              </a:rPr>
              <a:t>;</a:t>
            </a:r>
          </a:p>
          <a:p>
            <a:endParaRPr lang="ru-RU" dirty="0" smtClean="0">
              <a:latin typeface="Times New Roman" pitchFamily="18" charset="0"/>
              <a:cs typeface="Times New Roman" pitchFamily="18" charset="0"/>
            </a:endParaRPr>
          </a:p>
        </p:txBody>
      </p:sp>
      <p:pic>
        <p:nvPicPr>
          <p:cNvPr id="5" name="Рисунок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588225" y="1412776"/>
            <a:ext cx="2555776" cy="5445224"/>
          </a:xfrm>
          <a:prstGeom prst="rect">
            <a:avLst/>
          </a:prstGeom>
        </p:spPr>
      </p:pic>
    </p:spTree>
    <p:extLst>
      <p:ext uri="{BB962C8B-B14F-4D97-AF65-F5344CB8AC3E}">
        <p14:creationId xmlns="" xmlns:p14="http://schemas.microsoft.com/office/powerpoint/2010/main" val="3060015871"/>
      </p:ext>
    </p:extLst>
  </p:cSld>
  <p:clrMapOvr>
    <a:masterClrMapping/>
  </p:clrMapOvr>
  <p:transition>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591550" cy="784240"/>
          </a:xfrm>
        </p:spPr>
        <p:txBody>
          <a:bodyPr>
            <a:normAutofit fontScale="90000"/>
          </a:bodyPr>
          <a:lstStyle/>
          <a:p>
            <a:r>
              <a:rPr lang="kk-KZ" dirty="0" smtClean="0">
                <a:latin typeface="Times New Roman" pitchFamily="18" charset="0"/>
                <a:cs typeface="Times New Roman" pitchFamily="18" charset="0"/>
              </a:rPr>
              <a:t>Даланың қара топырағы</a:t>
            </a:r>
            <a:endParaRPr lang="ru-RU" dirty="0">
              <a:latin typeface="Times New Roman" pitchFamily="18" charset="0"/>
              <a:cs typeface="Times New Roman" pitchFamily="18" charset="0"/>
            </a:endParaRPr>
          </a:p>
        </p:txBody>
      </p:sp>
      <p:sp>
        <p:nvSpPr>
          <p:cNvPr id="3" name="Объект 2"/>
          <p:cNvSpPr>
            <a:spLocks noGrp="1"/>
          </p:cNvSpPr>
          <p:nvPr>
            <p:ph idx="1"/>
          </p:nvPr>
        </p:nvSpPr>
        <p:spPr>
          <a:xfrm>
            <a:off x="251520" y="1196752"/>
            <a:ext cx="7776864" cy="3672408"/>
          </a:xfrm>
        </p:spPr>
        <p:txBody>
          <a:bodyPr>
            <a:normAutofit lnSpcReduction="10000"/>
          </a:bodyPr>
          <a:lstStyle/>
          <a:p>
            <a:pPr lvl="0"/>
            <a:r>
              <a:rPr lang="ru-RU" dirty="0" err="1" smtClean="0">
                <a:latin typeface="Times New Roman" pitchFamily="18" charset="0"/>
                <a:cs typeface="Times New Roman" pitchFamily="18" charset="0"/>
              </a:rPr>
              <a:t>Бұл </a:t>
            </a:r>
            <a:r>
              <a:rPr lang="ru-RU" dirty="0" err="1">
                <a:latin typeface="Times New Roman" pitchFamily="18" charset="0"/>
                <a:cs typeface="Times New Roman" pitchFamily="18" charset="0"/>
              </a:rPr>
              <a:t>аймақтың топырақтары құнарлы, негiзiнен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жаздық бидай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егiледi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Қалған жерлерiн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орман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шабындық </a:t>
            </a:r>
            <a:r>
              <a:rPr lang="ru-RU" dirty="0">
                <a:latin typeface="Times New Roman" pitchFamily="18" charset="0"/>
                <a:cs typeface="Times New Roman" pitchFamily="18" charset="0"/>
              </a:rPr>
              <a:t>пен </a:t>
            </a:r>
            <a:r>
              <a:rPr lang="ru-RU" dirty="0" err="1">
                <a:latin typeface="Times New Roman" pitchFamily="18" charset="0"/>
                <a:cs typeface="Times New Roman" pitchFamily="18" charset="0"/>
              </a:rPr>
              <a:t>жайылымдар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жатыр</a:t>
            </a:r>
            <a:r>
              <a:rPr lang="ru-RU" dirty="0">
                <a:latin typeface="Times New Roman" pitchFamily="18" charset="0"/>
                <a:cs typeface="Times New Roman" pitchFamily="18" charset="0"/>
              </a:rPr>
              <a:t>. </a:t>
            </a:r>
          </a:p>
          <a:p>
            <a:r>
              <a:rPr lang="ru-RU" dirty="0">
                <a:latin typeface="Times New Roman" pitchFamily="18" charset="0"/>
                <a:cs typeface="Times New Roman" pitchFamily="18" charset="0"/>
              </a:rPr>
              <a:t>Осы </a:t>
            </a:r>
            <a:r>
              <a:rPr lang="ru-RU" dirty="0" err="1">
                <a:latin typeface="Times New Roman" pitchFamily="18" charset="0"/>
                <a:cs typeface="Times New Roman" pitchFamily="18" charset="0"/>
              </a:rPr>
              <a:t>белдемнен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оңтүстікке қарай</a:t>
            </a:r>
            <a:r>
              <a:rPr lang="ru-RU" dirty="0">
                <a:latin typeface="Times New Roman" pitchFamily="18" charset="0"/>
                <a:cs typeface="Times New Roman" pitchFamily="18" charset="0"/>
              </a:rPr>
              <a:t> </a:t>
            </a:r>
            <a:r>
              <a:rPr lang="ru-RU" b="1" dirty="0" err="1">
                <a:latin typeface="Times New Roman" pitchFamily="18" charset="0"/>
                <a:cs typeface="Times New Roman" pitchFamily="18" charset="0"/>
              </a:rPr>
              <a:t>даланың қара топырақты белдемi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Жалпы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Сырттан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Ертiс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өңiрi жазықтығына дейiн</a:t>
            </a:r>
            <a:r>
              <a:rPr lang="ru-RU" dirty="0">
                <a:latin typeface="Times New Roman" pitchFamily="18" charset="0"/>
                <a:cs typeface="Times New Roman" pitchFamily="18" charset="0"/>
              </a:rPr>
              <a:t> 2000 </a:t>
            </a:r>
            <a:r>
              <a:rPr lang="ru-RU" dirty="0" err="1">
                <a:latin typeface="Times New Roman" pitchFamily="18" charset="0"/>
                <a:cs typeface="Times New Roman" pitchFamily="18" charset="0"/>
              </a:rPr>
              <a:t>км-ге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созылған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жалғасып </a:t>
            </a:r>
            <a:r>
              <a:rPr lang="ru-RU" dirty="0" err="1" smtClean="0">
                <a:latin typeface="Times New Roman" pitchFamily="18" charset="0"/>
                <a:cs typeface="Times New Roman" pitchFamily="18" charset="0"/>
              </a:rPr>
              <a:t>жатыр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Бұның </a:t>
            </a:r>
            <a:r>
              <a:rPr lang="ru-RU" dirty="0" smtClean="0">
                <a:latin typeface="Times New Roman" pitchFamily="18" charset="0"/>
                <a:cs typeface="Times New Roman" pitchFamily="18" charset="0"/>
              </a:rPr>
              <a:t>15 </a:t>
            </a:r>
            <a:r>
              <a:rPr lang="ru-RU" dirty="0">
                <a:latin typeface="Times New Roman" pitchFamily="18" charset="0"/>
                <a:cs typeface="Times New Roman" pitchFamily="18" charset="0"/>
              </a:rPr>
              <a:t>млн. гектары </a:t>
            </a:r>
            <a:r>
              <a:rPr lang="ru-RU" dirty="0" err="1">
                <a:latin typeface="Times New Roman" pitchFamily="18" charset="0"/>
                <a:cs typeface="Times New Roman" pitchFamily="18" charset="0"/>
              </a:rPr>
              <a:t>жыртылған жерлер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негiзiнен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астық дақылдары егiледi</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Ауданы:</a:t>
            </a:r>
            <a:r>
              <a:rPr lang="ru-RU" dirty="0">
                <a:latin typeface="Times New Roman" pitchFamily="18" charset="0"/>
                <a:cs typeface="Times New Roman" pitchFamily="18" charset="0"/>
              </a:rPr>
              <a:t>25,7 млн. </a:t>
            </a:r>
            <a:r>
              <a:rPr lang="ru-RU" dirty="0" smtClean="0">
                <a:latin typeface="Times New Roman" pitchFamily="18" charset="0"/>
                <a:cs typeface="Times New Roman" pitchFamily="18" charset="0"/>
              </a:rPr>
              <a:t>гектар;</a:t>
            </a:r>
            <a:endParaRPr lang="ru-RU" dirty="0">
              <a:latin typeface="Times New Roman" pitchFamily="18" charset="0"/>
              <a:cs typeface="Times New Roman" pitchFamily="18" charset="0"/>
            </a:endParaRPr>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36626" y="4725144"/>
            <a:ext cx="4142490" cy="2132856"/>
          </a:xfrm>
          <a:prstGeom prst="rect">
            <a:avLst/>
          </a:prstGeom>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644008" y="4221088"/>
            <a:ext cx="3456384" cy="2636912"/>
          </a:xfrm>
          <a:prstGeom prst="rect">
            <a:avLst/>
          </a:prstGeom>
        </p:spPr>
      </p:pic>
    </p:spTree>
    <p:extLst>
      <p:ext uri="{BB962C8B-B14F-4D97-AF65-F5344CB8AC3E}">
        <p14:creationId xmlns="" xmlns:p14="http://schemas.microsoft.com/office/powerpoint/2010/main" val="566926179"/>
      </p:ext>
    </p:extLst>
  </p:cSld>
  <p:clrMapOvr>
    <a:masterClrMapping/>
  </p:clrMapOvr>
  <p:transition>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7467600" cy="1143000"/>
          </a:xfrm>
        </p:spPr>
        <p:txBody>
          <a:bodyPr>
            <a:normAutofit fontScale="90000"/>
          </a:bodyPr>
          <a:lstStyle/>
          <a:p>
            <a:pPr algn="ctr"/>
            <a:r>
              <a:rPr lang="ru-RU" dirty="0" err="1">
                <a:latin typeface="Times New Roman" pitchFamily="18" charset="0"/>
                <a:cs typeface="Times New Roman" pitchFamily="18" charset="0"/>
              </a:rPr>
              <a:t>С</a:t>
            </a:r>
            <a:r>
              <a:rPr lang="ru-RU" dirty="0" err="1" smtClean="0">
                <a:latin typeface="Times New Roman" pitchFamily="18" charset="0"/>
                <a:cs typeface="Times New Roman" pitchFamily="18" charset="0"/>
              </a:rPr>
              <a:t>ұр және </a:t>
            </a:r>
            <a:r>
              <a:rPr lang="ru-RU" dirty="0" err="1">
                <a:latin typeface="Times New Roman" pitchFamily="18" charset="0"/>
                <a:cs typeface="Times New Roman" pitchFamily="18" charset="0"/>
              </a:rPr>
              <a:t>таулы-шалғынды топырақ</a:t>
            </a:r>
            <a:endParaRPr lang="ru-RU" dirty="0">
              <a:latin typeface="Times New Roman" pitchFamily="18" charset="0"/>
              <a:cs typeface="Times New Roman" pitchFamily="18" charset="0"/>
            </a:endParaRPr>
          </a:p>
        </p:txBody>
      </p:sp>
      <p:sp>
        <p:nvSpPr>
          <p:cNvPr id="3" name="Объект 2"/>
          <p:cNvSpPr>
            <a:spLocks noGrp="1"/>
          </p:cNvSpPr>
          <p:nvPr>
            <p:ph idx="1"/>
          </p:nvPr>
        </p:nvSpPr>
        <p:spPr>
          <a:xfrm>
            <a:off x="251520" y="1484784"/>
            <a:ext cx="8595360" cy="4937760"/>
          </a:xfrm>
        </p:spPr>
        <p:txBody>
          <a:bodyPr>
            <a:normAutofit/>
          </a:bodyPr>
          <a:lstStyle/>
          <a:p>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Ол</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биік</a:t>
            </a:r>
            <a:r>
              <a:rPr lang="ru-RU" sz="3200" dirty="0" smtClean="0">
                <a:latin typeface="Times New Roman" pitchFamily="18" charset="0"/>
                <a:cs typeface="Times New Roman" pitchFamily="18" charset="0"/>
              </a:rPr>
              <a:t> </a:t>
            </a:r>
            <a:r>
              <a:rPr lang="ru-RU" sz="3200" dirty="0" err="1">
                <a:latin typeface="Times New Roman" pitchFamily="18" charset="0"/>
                <a:cs typeface="Times New Roman" pitchFamily="18" charset="0"/>
              </a:rPr>
              <a:t>таулы</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аймақтың топырағы республиканың оңтүстік-шығысын алып</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жатыр</a:t>
            </a:r>
            <a:r>
              <a:rPr lang="ru-RU" sz="3200" dirty="0">
                <a:latin typeface="Times New Roman" pitchFamily="18" charset="0"/>
                <a:cs typeface="Times New Roman" pitchFamily="18" charset="0"/>
              </a:rPr>
              <a:t>. </a:t>
            </a:r>
            <a:endParaRPr lang="ru-RU" sz="3200" dirty="0" smtClean="0">
              <a:latin typeface="Times New Roman" pitchFamily="18" charset="0"/>
              <a:cs typeface="Times New Roman" pitchFamily="18" charset="0"/>
            </a:endParaRPr>
          </a:p>
          <a:p>
            <a:r>
              <a:rPr lang="ru-RU" sz="3200" dirty="0">
                <a:effectLst>
                  <a:outerShdw blurRad="38100" dist="38100" dir="2700000" algn="tl">
                    <a:srgbClr val="000000">
                      <a:alpha val="43137"/>
                    </a:srgbClr>
                  </a:outerShdw>
                </a:effectLst>
              </a:rPr>
              <a:t>Тянь-Шань </a:t>
            </a:r>
            <a:r>
              <a:rPr lang="ru-RU" sz="3200" dirty="0" err="1">
                <a:effectLst>
                  <a:outerShdw blurRad="38100" dist="38100" dir="2700000" algn="tl">
                    <a:srgbClr val="000000">
                      <a:alpha val="43137"/>
                    </a:srgbClr>
                  </a:outerShdw>
                </a:effectLst>
              </a:rPr>
              <a:t>тау</a:t>
            </a:r>
            <a:r>
              <a:rPr lang="ru-RU" sz="3200" dirty="0">
                <a:effectLst>
                  <a:outerShdw blurRad="38100" dist="38100" dir="2700000" algn="tl">
                    <a:srgbClr val="000000">
                      <a:alpha val="43137"/>
                    </a:srgbClr>
                  </a:outerShdw>
                </a:effectLst>
              </a:rPr>
              <a:t> </a:t>
            </a:r>
            <a:r>
              <a:rPr lang="ru-RU" sz="3200" dirty="0" err="1">
                <a:effectLst>
                  <a:outerShdw blurRad="38100" dist="38100" dir="2700000" algn="tl">
                    <a:srgbClr val="000000">
                      <a:alpha val="43137"/>
                    </a:srgbClr>
                  </a:outerShdw>
                </a:effectLst>
              </a:rPr>
              <a:t>етектерінде</a:t>
            </a:r>
            <a:r>
              <a:rPr lang="ru-RU" sz="3200" dirty="0">
                <a:effectLst>
                  <a:outerShdw blurRad="38100" dist="38100" dir="2700000" algn="tl">
                    <a:srgbClr val="000000">
                      <a:alpha val="43137"/>
                    </a:srgbClr>
                  </a:outerShdw>
                </a:effectLst>
              </a:rPr>
              <a:t> </a:t>
            </a:r>
            <a:r>
              <a:rPr lang="ru-RU" sz="3200" dirty="0" err="1">
                <a:effectLst>
                  <a:outerShdw blurRad="38100" dist="38100" dir="2700000" algn="tl">
                    <a:srgbClr val="000000">
                      <a:alpha val="43137"/>
                    </a:srgbClr>
                  </a:outerShdw>
                </a:effectLst>
              </a:rPr>
              <a:t>негізінен</a:t>
            </a:r>
            <a:r>
              <a:rPr lang="ru-RU" sz="3200" dirty="0">
                <a:effectLst>
                  <a:outerShdw blurRad="38100" dist="38100" dir="2700000" algn="tl">
                    <a:srgbClr val="000000">
                      <a:alpha val="43137"/>
                    </a:srgbClr>
                  </a:outerShdw>
                </a:effectLst>
              </a:rPr>
              <a:t> </a:t>
            </a:r>
            <a:r>
              <a:rPr lang="ru-RU" sz="3200" dirty="0" err="1">
                <a:latin typeface="Times New Roman" pitchFamily="18" charset="0"/>
                <a:cs typeface="Times New Roman" pitchFamily="18" charset="0"/>
              </a:rPr>
              <a:t>сұр</a:t>
            </a:r>
            <a:r>
              <a:rPr lang="ru-RU" sz="3200" dirty="0"/>
              <a:t>, </a:t>
            </a:r>
            <a:r>
              <a:rPr lang="ru-RU" sz="3200" dirty="0" smtClean="0"/>
              <a:t>ал</a:t>
            </a:r>
            <a:r>
              <a:rPr lang="ru-RU" sz="3200" dirty="0"/>
              <a:t> Алтай </a:t>
            </a:r>
            <a:r>
              <a:rPr lang="ru-RU" sz="3200" dirty="0" err="1"/>
              <a:t>таулары</a:t>
            </a:r>
            <a:r>
              <a:rPr lang="ru-RU" sz="3200" dirty="0"/>
              <a:t> </a:t>
            </a:r>
            <a:r>
              <a:rPr lang="ru-RU" sz="3200" dirty="0" err="1"/>
              <a:t>етектерінде</a:t>
            </a:r>
            <a:r>
              <a:rPr lang="ru-RU" sz="3200" dirty="0"/>
              <a:t> </a:t>
            </a:r>
            <a:r>
              <a:rPr lang="ru-RU" sz="3200" dirty="0" err="1">
                <a:latin typeface="Times New Roman" pitchFamily="18" charset="0"/>
                <a:cs typeface="Times New Roman" pitchFamily="18" charset="0"/>
              </a:rPr>
              <a:t>таулы-шалғынды топырақ </a:t>
            </a:r>
            <a:r>
              <a:rPr lang="ru-RU" sz="3200" dirty="0">
                <a:latin typeface="Times New Roman" pitchFamily="18" charset="0"/>
                <a:cs typeface="Times New Roman" pitchFamily="18" charset="0"/>
              </a:rPr>
              <a:t>(</a:t>
            </a:r>
            <a:r>
              <a:rPr lang="ru-RU" sz="3200" dirty="0" err="1" smtClean="0">
                <a:latin typeface="Times New Roman" pitchFamily="18" charset="0"/>
                <a:cs typeface="Times New Roman" pitchFamily="18" charset="0"/>
              </a:rPr>
              <a:t>ашық қара-қоңыр</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таралған</a:t>
            </a:r>
            <a:endParaRPr lang="ru-RU" sz="3200" dirty="0" smtClean="0">
              <a:latin typeface="Times New Roman" pitchFamily="18" charset="0"/>
              <a:cs typeface="Times New Roman" pitchFamily="18" charset="0"/>
            </a:endParaRPr>
          </a:p>
          <a:p>
            <a:r>
              <a:rPr lang="ru-RU" sz="3200" dirty="0" err="1" smtClean="0">
                <a:latin typeface="Times New Roman" pitchFamily="18" charset="0"/>
                <a:cs typeface="Times New Roman" pitchFamily="18" charset="0"/>
              </a:rPr>
              <a:t>Аумағы </a:t>
            </a:r>
            <a:r>
              <a:rPr lang="ru-RU" sz="3200" dirty="0">
                <a:latin typeface="Times New Roman" pitchFamily="18" charset="0"/>
                <a:cs typeface="Times New Roman" pitchFamily="18" charset="0"/>
              </a:rPr>
              <a:t>37 млн. </a:t>
            </a:r>
            <a:r>
              <a:rPr lang="ru-RU" sz="3200" dirty="0" smtClean="0">
                <a:latin typeface="Times New Roman" pitchFamily="18" charset="0"/>
                <a:cs typeface="Times New Roman" pitchFamily="18" charset="0"/>
              </a:rPr>
              <a:t>гектар, </a:t>
            </a:r>
            <a:r>
              <a:rPr lang="ru-RU" sz="3200" dirty="0" err="1" smtClean="0">
                <a:latin typeface="Times New Roman" pitchFamily="18" charset="0"/>
                <a:cs typeface="Times New Roman" pitchFamily="18" charset="0"/>
              </a:rPr>
              <a:t>жерін</a:t>
            </a:r>
            <a:r>
              <a:rPr lang="ru-RU" sz="3200" dirty="0" smtClean="0">
                <a:latin typeface="Times New Roman" pitchFamily="18" charset="0"/>
                <a:cs typeface="Times New Roman" pitchFamily="18" charset="0"/>
              </a:rPr>
              <a:t> (14%)</a:t>
            </a:r>
            <a:endParaRPr lang="ru-RU" sz="3200" dirty="0">
              <a:latin typeface="Times New Roman" pitchFamily="18" charset="0"/>
              <a:cs typeface="Times New Roman" pitchFamily="18" charset="0"/>
            </a:endParaRPr>
          </a:p>
          <a:p>
            <a:endParaRPr lang="ru-RU" sz="2400" dirty="0"/>
          </a:p>
        </p:txBody>
      </p:sp>
    </p:spTree>
    <p:extLst>
      <p:ext uri="{BB962C8B-B14F-4D97-AF65-F5344CB8AC3E}">
        <p14:creationId xmlns="" xmlns:p14="http://schemas.microsoft.com/office/powerpoint/2010/main" val="855998261"/>
      </p:ext>
    </p:extLst>
  </p:cSld>
  <p:clrMapOvr>
    <a:masterClrMapping/>
  </p:clrMapOvr>
  <p:transition>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smtClean="0">
                <a:latin typeface="Times New Roman" pitchFamily="18" charset="0"/>
                <a:cs typeface="Times New Roman" pitchFamily="18" charset="0"/>
              </a:rPr>
              <a:t>Сұр және таулы-шалғынды топырақ</a:t>
            </a:r>
            <a:endParaRPr lang="ru-RU" dirty="0"/>
          </a:p>
        </p:txBody>
      </p:sp>
      <p:pic>
        <p:nvPicPr>
          <p:cNvPr id="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67744" y="1484784"/>
            <a:ext cx="3834536" cy="225021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357290" y="3786190"/>
            <a:ext cx="2357454" cy="287078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Рисунок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857620" y="3786190"/>
            <a:ext cx="3814903" cy="285749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spli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Autofit/>
          </a:bodyPr>
          <a:lstStyle/>
          <a:p>
            <a:r>
              <a:rPr lang="kk-KZ" sz="2400" dirty="0" smtClean="0"/>
              <a:t>ТМД елдерінің негізгі бөлігі мұхиттардан алыс, ішкі құрлықта орналасқан. Ресейден басқасының жер көлемдері аса көп емес. Терістік жарты шардың бұл бөлігінде құрлық секторында терістіктен оңтүстікке қарай кездесетін, яғни Арктикалық тундрадан бастап оңтүстіктегі құрғақ шөлдермен қатар ылғалды субтропикалық зоналық топырақтарға шейін түгел кездеседі. Топырақ түзуші факторлар зоналық тәртіпке бағынып, ретімен тарағандықтан, осы факторлардың әсерінен топырақ та осы тәртіпке бағынады. </a:t>
            </a:r>
            <a:endParaRPr lang="ru-RU" sz="2400" dirty="0"/>
          </a:p>
        </p:txBody>
      </p:sp>
      <p:sp>
        <p:nvSpPr>
          <p:cNvPr id="4" name="Прямоугольник 3"/>
          <p:cNvSpPr/>
          <p:nvPr/>
        </p:nvSpPr>
        <p:spPr>
          <a:xfrm>
            <a:off x="1259632" y="332656"/>
            <a:ext cx="6264696"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kk-KZ" sz="2400" dirty="0" smtClean="0"/>
              <a:t>ТМД территориясының топырақтарын географиялық аудандастырылуы</a:t>
            </a:r>
            <a:endParaRPr lang="ru-RU" sz="2400" dirty="0"/>
          </a:p>
        </p:txBody>
      </p:sp>
    </p:spTree>
  </p:cSld>
  <p:clrMapOvr>
    <a:masterClrMapping/>
  </p:clrMapOvr>
  <p:transition>
    <p:spli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700808"/>
            <a:ext cx="7344816" cy="2448272"/>
          </a:xfrm>
          <a:effectLst>
            <a:glow rad="101600">
              <a:schemeClr val="accent2">
                <a:satMod val="175000"/>
                <a:alpha val="40000"/>
              </a:schemeClr>
            </a:glow>
          </a:effectLst>
        </p:spPr>
        <p:txBody>
          <a:bodyPr>
            <a:noAutofit/>
          </a:bodyPr>
          <a:lstStyle/>
          <a:p>
            <a:pPr algn="ctr"/>
            <a:r>
              <a:rPr lang="kk-KZ" sz="6000" dirty="0" smtClean="0">
                <a:solidFill>
                  <a:schemeClr val="bg2">
                    <a:lumMod val="50000"/>
                  </a:schemeClr>
                </a:solidFill>
                <a:effectLst>
                  <a:outerShdw blurRad="38100" dist="38100" dir="2700000" algn="tl">
                    <a:srgbClr val="000000">
                      <a:alpha val="43137"/>
                    </a:srgbClr>
                  </a:outerShdw>
                </a:effectLst>
              </a:rPr>
              <a:t>Назарларыңызға рахмет!!!</a:t>
            </a:r>
            <a:endParaRPr lang="ru-RU" sz="6000" dirty="0">
              <a:solidFill>
                <a:schemeClr val="bg2">
                  <a:lumMod val="50000"/>
                </a:schemeClr>
              </a:solidFill>
              <a:effectLst>
                <a:outerShdw blurRad="38100" dist="38100" dir="2700000" algn="tl">
                  <a:srgbClr val="000000">
                    <a:alpha val="43137"/>
                  </a:srgbClr>
                </a:outerShdw>
              </a:effectLst>
            </a:endParaRPr>
          </a:p>
        </p:txBody>
      </p:sp>
    </p:spTree>
  </p:cSld>
  <p:clrMapOvr>
    <a:masterClrMapping/>
  </p:clrMapOvr>
  <p:transition>
    <p:spli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566</TotalTime>
  <Words>464</Words>
  <Application>Microsoft Office PowerPoint</Application>
  <PresentationFormat>Экран (4:3)</PresentationFormat>
  <Paragraphs>45</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Поток</vt:lpstr>
      <vt:lpstr>Қазақстанның орманды дала зоналары </vt:lpstr>
      <vt:lpstr>Жоспар:</vt:lpstr>
      <vt:lpstr>Топырақтану </vt:lpstr>
      <vt:lpstr>Қазақстандағы топырақ жамылғысының типтері </vt:lpstr>
      <vt:lpstr>Негізінен үш топырақ зоналарына бөлінеді:  </vt:lpstr>
      <vt:lpstr>Қара топырақ</vt:lpstr>
      <vt:lpstr>Қара топырақты зона </vt:lpstr>
      <vt:lpstr>Қара қоңыр топырақ зонасы </vt:lpstr>
      <vt:lpstr>Слайд 9</vt:lpstr>
      <vt:lpstr>Қоңыр және сұр қоңыр топырақ жамылғысы</vt:lpstr>
      <vt:lpstr>Жазық алқаптардың топырағы</vt:lpstr>
      <vt:lpstr>Даланың қара топырағы</vt:lpstr>
      <vt:lpstr>Сұр және таулы-шалғынды топырақ</vt:lpstr>
      <vt:lpstr>Сұр және таулы-шалғынды топырақ</vt:lpstr>
      <vt:lpstr>Слайд 15</vt:lpstr>
      <vt:lpstr>Назарларыңызға рахмет!!!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Қазақстанның топырақ жамылғысы</dc:title>
  <dc:creator>User</dc:creator>
  <cp:lastModifiedBy>User</cp:lastModifiedBy>
  <cp:revision>43</cp:revision>
  <dcterms:created xsi:type="dcterms:W3CDTF">2013-11-16T13:32:47Z</dcterms:created>
  <dcterms:modified xsi:type="dcterms:W3CDTF">2020-04-10T05:51:57Z</dcterms:modified>
</cp:coreProperties>
</file>